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60" r:id="rId2"/>
  </p:sldMasterIdLst>
  <p:notesMasterIdLst>
    <p:notesMasterId r:id="rId44"/>
  </p:notesMasterIdLst>
  <p:handoutMasterIdLst>
    <p:handoutMasterId r:id="rId45"/>
  </p:handoutMasterIdLst>
  <p:sldIdLst>
    <p:sldId id="257" r:id="rId3"/>
    <p:sldId id="296" r:id="rId4"/>
    <p:sldId id="419" r:id="rId5"/>
    <p:sldId id="304" r:id="rId6"/>
    <p:sldId id="291" r:id="rId7"/>
    <p:sldId id="269" r:id="rId8"/>
    <p:sldId id="294" r:id="rId9"/>
    <p:sldId id="427" r:id="rId10"/>
    <p:sldId id="423" r:id="rId11"/>
    <p:sldId id="295" r:id="rId12"/>
    <p:sldId id="308" r:id="rId13"/>
    <p:sldId id="424" r:id="rId14"/>
    <p:sldId id="268" r:id="rId15"/>
    <p:sldId id="276" r:id="rId16"/>
    <p:sldId id="426" r:id="rId17"/>
    <p:sldId id="428" r:id="rId18"/>
    <p:sldId id="421" r:id="rId19"/>
    <p:sldId id="312" r:id="rId20"/>
    <p:sldId id="310" r:id="rId21"/>
    <p:sldId id="309" r:id="rId22"/>
    <p:sldId id="311" r:id="rId23"/>
    <p:sldId id="280" r:id="rId24"/>
    <p:sldId id="315" r:id="rId25"/>
    <p:sldId id="299" r:id="rId26"/>
    <p:sldId id="316" r:id="rId27"/>
    <p:sldId id="298" r:id="rId28"/>
    <p:sldId id="317" r:id="rId29"/>
    <p:sldId id="285" r:id="rId30"/>
    <p:sldId id="319" r:id="rId31"/>
    <p:sldId id="300" r:id="rId32"/>
    <p:sldId id="282" r:id="rId33"/>
    <p:sldId id="265" r:id="rId34"/>
    <p:sldId id="287" r:id="rId35"/>
    <p:sldId id="429" r:id="rId36"/>
    <p:sldId id="418" r:id="rId37"/>
    <p:sldId id="266" r:id="rId38"/>
    <p:sldId id="303" r:id="rId39"/>
    <p:sldId id="307" r:id="rId40"/>
    <p:sldId id="420" r:id="rId41"/>
    <p:sldId id="430" r:id="rId42"/>
    <p:sldId id="279" r:id="rId4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ssertation" id="{06A7BD78-1A4E-44BC-AB0C-B5EAC9EAAAA6}">
          <p14:sldIdLst>
            <p14:sldId id="257"/>
            <p14:sldId id="296"/>
            <p14:sldId id="419"/>
            <p14:sldId id="304"/>
            <p14:sldId id="291"/>
            <p14:sldId id="269"/>
            <p14:sldId id="294"/>
            <p14:sldId id="427"/>
            <p14:sldId id="423"/>
            <p14:sldId id="295"/>
            <p14:sldId id="308"/>
            <p14:sldId id="424"/>
            <p14:sldId id="268"/>
            <p14:sldId id="276"/>
            <p14:sldId id="426"/>
            <p14:sldId id="428"/>
            <p14:sldId id="421"/>
            <p14:sldId id="312"/>
            <p14:sldId id="310"/>
            <p14:sldId id="309"/>
            <p14:sldId id="311"/>
            <p14:sldId id="280"/>
            <p14:sldId id="315"/>
            <p14:sldId id="299"/>
            <p14:sldId id="316"/>
            <p14:sldId id="298"/>
            <p14:sldId id="317"/>
            <p14:sldId id="285"/>
            <p14:sldId id="319"/>
            <p14:sldId id="300"/>
            <p14:sldId id="282"/>
            <p14:sldId id="265"/>
            <p14:sldId id="287"/>
            <p14:sldId id="429"/>
            <p14:sldId id="418"/>
            <p14:sldId id="266"/>
            <p14:sldId id="303"/>
          </p14:sldIdLst>
        </p14:section>
        <p14:section name="Extra" id="{DBDBC453-FDF4-471E-8AFB-517C776D2AE1}">
          <p14:sldIdLst>
            <p14:sldId id="307"/>
            <p14:sldId id="420"/>
            <p14:sldId id="430"/>
            <p14:sldId id="27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3C25"/>
    <a:srgbClr val="FFFFFF"/>
    <a:srgbClr val="FFFF99"/>
    <a:srgbClr val="5583A0"/>
    <a:srgbClr val="1C3678"/>
    <a:srgbClr val="008A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Stile 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87400" autoAdjust="0"/>
  </p:normalViewPr>
  <p:slideViewPr>
    <p:cSldViewPr snapToGrid="0">
      <p:cViewPr varScale="1">
        <p:scale>
          <a:sx n="98" d="100"/>
          <a:sy n="98" d="100"/>
        </p:scale>
        <p:origin x="918" y="114"/>
      </p:cViewPr>
      <p:guideLst/>
    </p:cSldViewPr>
  </p:slideViewPr>
  <p:notesTextViewPr>
    <p:cViewPr>
      <p:scale>
        <a:sx n="1" d="1"/>
        <a:sy n="1" d="1"/>
      </p:scale>
      <p:origin x="0" y="0"/>
    </p:cViewPr>
  </p:notesTextViewPr>
  <p:notesViewPr>
    <p:cSldViewPr snapToGrid="0">
      <p:cViewPr varScale="1">
        <p:scale>
          <a:sx n="86" d="100"/>
          <a:sy n="86" d="100"/>
        </p:scale>
        <p:origin x="3786"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212E7D41-99B2-0101-08F2-962042585A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38666A41-3E1F-E23F-A0D6-30EC285701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B19757-E09D-49AE-8EBD-2E5F3EFEBFC6}" type="datetimeFigureOut">
              <a:rPr lang="it-IT" smtClean="0"/>
              <a:t>31/05/2025</a:t>
            </a:fld>
            <a:endParaRPr lang="it-IT"/>
          </a:p>
        </p:txBody>
      </p:sp>
      <p:sp>
        <p:nvSpPr>
          <p:cNvPr id="4" name="Segnaposto piè di pagina 3">
            <a:extLst>
              <a:ext uri="{FF2B5EF4-FFF2-40B4-BE49-F238E27FC236}">
                <a16:creationId xmlns:a16="http://schemas.microsoft.com/office/drawing/2014/main" id="{F19A6BE8-C5B6-01C3-A689-065745DE855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94B5C22A-DBF2-2D2B-8BEE-1F08E14EF7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DCCAF3D-4823-4B68-8ECB-A8606AC804FD}" type="slidenum">
              <a:rPr lang="it-IT" smtClean="0"/>
              <a:t>‹N›</a:t>
            </a:fld>
            <a:endParaRPr lang="it-IT"/>
          </a:p>
        </p:txBody>
      </p:sp>
    </p:spTree>
    <p:extLst>
      <p:ext uri="{BB962C8B-B14F-4D97-AF65-F5344CB8AC3E}">
        <p14:creationId xmlns:p14="http://schemas.microsoft.com/office/powerpoint/2010/main" val="416110047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20:46:41.985"/>
    </inkml:context>
    <inkml:brush xml:id="br0">
      <inkml:brushProperty name="width" value="0.05" units="cm"/>
      <inkml:brushProperty name="height" value="0.05" units="cm"/>
      <inkml:brushProperty name="color" value="#F6630D"/>
    </inkml:brush>
  </inkml:definitions>
  <inkml:trace contextRef="#ctx0" brushRef="#br0">768 36 24575,'-4'-2'0,"-1"0"0,0 1 0,1 0 0,-1-1 0,0 2 0,0-1 0,0 1 0,0-1 0,0 1 0,0 1 0,-8 0 0,-2 0 0,-45 1 0,0 3 0,-61 12 0,86-11 0,-1 2 0,2 1 0,-1 1 0,1 2 0,-37 19 0,63-26 0,1 1 0,-1 0 0,1 0 0,0 1 0,1 0 0,-1 0 0,1 1 0,-8 13 0,-38 74 0,40-70 0,2-2 0,2-1 0,1 1 0,0 0 0,-3 27 0,-5 19 0,12-57 0,0-1 0,2 1 0,-1-1 0,1 1 0,1 0 0,0 0 0,1 0 0,0-1 0,1 1 0,0 0 0,1-1 0,6 16 0,-3-11 0,1-1 0,1-1 0,0 1 0,1-1 0,0-1 0,2 0 0,-1 0 0,16 14 0,-8-11 0,1 0 0,0-2 0,0 0 0,2-1 0,0-1 0,0-1 0,1-1 0,0-1 0,1-1 0,0 0 0,0-2 0,31 4 0,4-3 0,250 15 0,-307-22 0,56 1 0,1-2 0,-1-4 0,0-1 0,58-16 0,-95 15 0,-1-1 0,0-2 0,-1 0 0,0-1 0,-1 0 0,0-1 0,29-28 0,-41 34 0,0 0 0,0 0 0,-1 0 0,0-1 0,0 1 0,0-1 0,-1 0 0,0 0 0,0-1 0,-1 1 0,0 0 0,0-1 0,-1 1 0,1-9 0,0-16 0,-1 1 0,-4-35 0,2 44 0,-2 6 0,0 1 0,-1-1 0,0 1 0,-2 0 0,-12-26 0,4 10 0,2 6 0,-2 0 0,-1 2 0,-1-1 0,-29-31 0,-6-9 0,38 49 0,0 0 0,-1 2 0,-1-1 0,0 2 0,0 0 0,-1 1 0,-1 1 0,0 0 0,-1 1 0,-30-11 0,-13 4 0,-114-14 0,39 9 0,-12-13-1365,132 30-5461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20:46:45.422"/>
    </inkml:context>
    <inkml:brush xml:id="br0">
      <inkml:brushProperty name="width" value="0.05" units="cm"/>
      <inkml:brushProperty name="height" value="0.05" units="cm"/>
      <inkml:brushProperty name="color" value="#F6630D"/>
    </inkml:brush>
  </inkml:definitions>
  <inkml:trace contextRef="#ctx0" brushRef="#br0">850 0 24575,'-13'1'0,"0"0"0,0 0 0,0 2 0,0-1 0,1 2 0,-1 0 0,1 0 0,0 1 0,0 1 0,0 0 0,1 0 0,0 1 0,0 1 0,1 0 0,0 0 0,0 1 0,1 0 0,0 1 0,1 0 0,0 0 0,0 1 0,1 0 0,1 0 0,0 0 0,0 1 0,1 0 0,1 1 0,0-1 0,0 1 0,1-1 0,1 1 0,0 0 0,1 0 0,1 0 0,0 0 0,2 22 0,2-13 0,1 0 0,1 0 0,1-1 0,1 0 0,0-1 0,2 0 0,0 0 0,1 0 0,18 21 0,-19-26 0,0 1 0,-1 0 0,-1 0 0,10 26 0,-16-38 0,-1 1 0,1-1 0,-1 1 0,0-1 0,0 1 0,0 0 0,-1-1 0,0 1 0,0 0 0,0-1 0,0 1 0,-1 0 0,0-1 0,0 1 0,0 0 0,0-1 0,-1 1 0,0-1 0,0 0 0,0 0 0,0 1 0,-6 6 0,-11 6 0,-1 0 0,-1-2 0,0 0 0,-2-1 0,1-1 0,-35 14 0,-33 20 0,41-22 0,28-15 0,1 0 0,-25 18 0,41-25 0,-1 0 0,1 1 0,0-1 0,0 1 0,1 0 0,-1 0 0,1 0 0,0 1 0,0-1 0,0 1 0,0 0 0,1 0 0,0 0 0,-3 9 0,3 2 0,1 0 0,0 0 0,2 0 0,0 0 0,0 0 0,1 0 0,1 0 0,1-1 0,0 1 0,8 17 0,-5-12 0,0 0 0,-2 0 0,-1 1 0,3 37 0,-7-53 0,-1 0 0,0 0 0,0 0 0,0 0 0,-1 0 0,0 0 0,0-1 0,0 1 0,-1-1 0,0 1 0,0-1 0,0 0 0,-1 0 0,1 0 0,-6 5 0,-9 8 0,-1 0 0,-29 20 0,-5 5 0,41-32 20,0 1 0,0 1 0,1 0 0,1 1 0,-17 28 0,21-31-169,2 0 1,0 0-1,0 1 1,1-1-1,0 1 1,1 0-1,0-1 1,1 1-1,1 16 1,0-6-6678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20:46:48.848"/>
    </inkml:context>
    <inkml:brush xml:id="br0">
      <inkml:brushProperty name="width" value="0.05" units="cm"/>
      <inkml:brushProperty name="height" value="0.05" units="cm"/>
      <inkml:brushProperty name="color" value="#F6630D"/>
    </inkml:brush>
  </inkml:definitions>
  <inkml:trace contextRef="#ctx0" brushRef="#br0">442 1 24575,'-64'-1'0,"0"4"0,1 2 0,-94 19 0,63-4 0,205-17 0,-58-3 0,0 3 0,96 17 0,-145-19 0,1 1 0,-1-1 0,1 1 0,-1 0 0,1 0 0,-1 0 0,0 1 0,0-1 0,0 1 0,0 0 0,-1 0 0,1 1 0,-1-1 0,0 1 0,4 4 0,2 7 0,1 0 0,12 31 0,6 8 0,-16-35 0,31 43 0,-42-61 0,-1-1 0,0 0 0,0 1 0,0-1 0,0 0 0,1 1 0,-1-1 0,0 0 0,0 1 0,1-1 0,-1 0 0,0 0 0,1 1 0,-1-1 0,0 0 0,1 0 0,-1 0 0,0 1 0,1-1 0,-1 0 0,1 0 0,-1 0 0,0 0 0,1 0 0,-1 0 0,0 0 0,1 0 0,-1 0 0,1 0 0,-1 0 0,0 0 0,1 0 0,-1 0 0,1 0 0,-1 0 0,1 0 0,2-16 0,-9-23 0,-7-16-682,-22-55-1,24 78-6143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20:47:06.145"/>
    </inkml:context>
    <inkml:brush xml:id="br0">
      <inkml:brushProperty name="width" value="0.05" units="cm"/>
      <inkml:brushProperty name="height" value="0.05" units="cm"/>
      <inkml:brushProperty name="color" value="#008C3A"/>
    </inkml:brush>
  </inkml:definitions>
  <inkml:trace contextRef="#ctx0" brushRef="#br0">1793 265 24575,'-123'0'0,"-218"27"0,263-18 0,52-7 0,0 0 0,0 2 0,0 1 0,1 1 0,-40 15 0,59-17 0,0 0 0,0-1 0,1 2 0,-1-1 0,1 1 0,0-1 0,1 1 0,-1 1 0,-6 10 0,-32 61 0,9-14 0,-56 58 0,56-79 0,-49 79 0,27-28 0,23-39 0,-39 86 0,27-23 0,5 2 0,-29 145 0,41-173 0,20-70 0,1 1 0,1 0 0,1 0 0,1 0 0,-1 26 0,8 312 0,1-319 0,2 0 0,2-1 0,1 0 0,2 0 0,2-1 0,2 0 0,20 38 0,1-11 0,2-1 0,93 117 0,-92-139 0,2-1 0,2-1 0,56 39 0,-59-52 0,2-2 0,1-2 0,1-1 0,86 30 0,-61-32 0,1-3 0,82 10 0,69 16 0,26 2 0,-124-27 0,305 59 0,-311-58 0,1-6 0,209 0 0,-293-13 0,-1 2 0,1 2 0,38 10 0,54 7 0,314-14 0,-250-11 0,-73 5 0,135-5 0,-225 0 0,-1-1 0,0-1 0,1-2 0,-2-1 0,1 0 0,-1-2 0,-1-1 0,0-1 0,0-1 0,-1-1 0,27-22 0,-10 2 0,0-1 0,-3-2 0,-1-1 0,55-78 0,29-35 0,-75 89 0,-4-2 0,48-99 0,-87 160 0,56-134 0,-52 119 0,-1-1 0,0 0 0,-2-1 0,0 1 0,0-32 0,-1-84 0,-7-198 0,3 318 0,-2 1 0,1 0 0,-2 0 0,0 1 0,-1-1 0,0 1 0,-11-17 0,-5-13 0,-304-547 0,310 565 0,-2 1 0,-1 0 0,-1 1 0,-25-23 0,-98-74 0,89 83 0,-1 3 0,-2 2 0,-1 3 0,-66-23 0,-52-26 0,43 17 0,-2 7 0,-198-52 0,-299-39 0,433 103 0,-318-49 0,-153-35 0,569 97 0,51 14 0,0 2 0,-60-8 0,-125 2 0,-278 13 0,289 17-1365,23 6-5461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20:47:07.507"/>
    </inkml:context>
    <inkml:brush xml:id="br0">
      <inkml:brushProperty name="width" value="0.05" units="cm"/>
      <inkml:brushProperty name="height" value="0.05" units="cm"/>
      <inkml:brushProperty name="color" value="#008C3A"/>
    </inkml:brush>
  </inkml:definitions>
  <inkml:trace contextRef="#ctx0" brushRef="#br0">0 2539 24575,'18'-22'0,"0"0"0,-2-2 0,-1 0 0,-1 0 0,20-48 0,-1 4 0,-18 39 0,98-174 0,-87 159 0,3 2 0,52-59 0,-74 93 0,1 1 0,0 0 0,0 1 0,1 0 0,0 0 0,0 1 0,0 0 0,1 0 0,0 1 0,0 1 0,0-1 0,0 2 0,0-1 0,1 1 0,18 0 0,9 1 0,0 2 0,-1 2 0,41 8 0,-46-7 0,66 11 0,-26-3 0,1-2 0,1-4 0,80-4 0,-148-3 0,0 0 0,0-1 0,0 0 0,0 0 0,-1-1 0,1 1 0,-1-1 0,0-1 0,0 1 0,0-1 0,0 1 0,0-1 0,-1-1 0,0 1 0,0-1 0,0 0 0,0 0 0,-1 0 0,0 0 0,0 0 0,0-1 0,2-7 0,4-7 0,-1 0 0,-1-1 0,-1 0 0,6-43 0,-7 7 0,-3-59 0,-3 71 0,2 0 0,2 1 0,10-50 0,-10 85 0,0 1 0,0-1 0,1 1 0,0 0 0,0 0 0,1 0 0,0 1 0,1-1 0,0 1 0,0 0 0,0 1 0,1 0 0,-1 0 0,2 0 0,-1 1 0,16-9 0,-4 4 0,2 0 0,-1 1 0,1 1 0,0 1 0,41-7 0,156-11 0,22-4 0,-7-28 0,-225 54 0,-1 0 0,1 0 0,0 0 0,-1-1 0,0 0 0,0-1 0,0 0 0,-1 0 0,0 0 0,0 0 0,0-1 0,0 0 0,-1-1 0,0 1 0,0-1 0,-1 0 0,6-11 0,3-10 0,-1-1 0,-1 0 0,10-41 0,-8 14 35,-2-1-1,5-116 0,-16-119-1052,0 256 568,-1-6-6376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10T20:47:10.001"/>
    </inkml:context>
    <inkml:brush xml:id="br0">
      <inkml:brushProperty name="width" value="0.05" units="cm"/>
      <inkml:brushProperty name="height" value="0.05" units="cm"/>
      <inkml:brushProperty name="color" value="#008C3A"/>
    </inkml:brush>
  </inkml:definitions>
  <inkml:trace contextRef="#ctx0" brushRef="#br0">29 548 24575,'0'-548'0,"2"616"0,4 0 0,2-1 0,19 71 0,-19-71 0,-7-55 0,0 1 0,0-1 0,1 0 0,1 0 0,4 14 0,-5-22 0,0 0 0,0 0 0,1 0 0,-1 0 0,1 0 0,0-1 0,0 1 0,0-1 0,0 0 0,1 0 0,-1 0 0,1 0 0,0 0 0,0-1 0,0 0 0,0 0 0,0 0 0,5 1 0,24 6 0,1-2 0,-1-2 0,1-1 0,0-2 0,0-1 0,39-3 0,-21 0 0,-11 2 0,-49-1 0,-72-1 0,-320 1-1365,359 1-5461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15914-7CE7-4B2E-A241-93B8732E1A2C}" type="datetimeFigureOut">
              <a:rPr lang="it-IT" smtClean="0"/>
              <a:t>31/05/2025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2AE3C3-D269-45A6-8D64-7D45180497FB}" type="slidenum">
              <a:rPr lang="it-IT" smtClean="0"/>
              <a:t>‹N›</a:t>
            </a:fld>
            <a:endParaRPr lang="it-IT"/>
          </a:p>
        </p:txBody>
      </p:sp>
    </p:spTree>
    <p:extLst>
      <p:ext uri="{BB962C8B-B14F-4D97-AF65-F5344CB8AC3E}">
        <p14:creationId xmlns:p14="http://schemas.microsoft.com/office/powerpoint/2010/main" val="1703050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832AE3C3-D269-45A6-8D64-7D45180497FB}" type="slidenum">
              <a:rPr lang="it-IT" smtClean="0"/>
              <a:t>1</a:t>
            </a:fld>
            <a:endParaRPr lang="it-IT"/>
          </a:p>
        </p:txBody>
      </p:sp>
    </p:spTree>
    <p:extLst>
      <p:ext uri="{BB962C8B-B14F-4D97-AF65-F5344CB8AC3E}">
        <p14:creationId xmlns:p14="http://schemas.microsoft.com/office/powerpoint/2010/main" val="3126284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indent="0">
              <a:buFontTx/>
              <a:buNone/>
            </a:pPr>
            <a:endParaRPr lang="en-US" dirty="0"/>
          </a:p>
          <a:p>
            <a:pPr marL="171450" indent="-171450">
              <a:buFontTx/>
              <a:buChar char="-"/>
            </a:pPr>
            <a:r>
              <a:rPr lang="en-US" dirty="0"/>
              <a:t>the static complexity influences the dynamic, as the more statically complex is the system, the more it is prone to unforeseen states, uncertainties, and more in general critical events to manage;     </a:t>
            </a:r>
          </a:p>
          <a:p>
            <a:pPr marL="171450" indent="-171450">
              <a:buFontTx/>
              <a:buChar char="-"/>
            </a:pPr>
            <a:endParaRPr lang="en-US" dirty="0"/>
          </a:p>
          <a:p>
            <a:pPr marL="171450" indent="-171450">
              <a:buFontTx/>
              <a:buChar char="-"/>
            </a:pPr>
            <a:r>
              <a:rPr lang="en-US" dirty="0"/>
              <a:t>the static complexity influences the digital complexity as, the more the system is statically complex, the more is likely to have a heterogeneity of equipment characterized by its technological peculiarities involved in the industrial scenario, with a wider mix of products in the portfolio and a higher variety of processes and associated descriptions; </a:t>
            </a:r>
          </a:p>
          <a:p>
            <a:pPr marL="171450" indent="-171450">
              <a:buFontTx/>
              <a:buChar char="-"/>
            </a:pPr>
            <a:endParaRPr lang="en-US" dirty="0"/>
          </a:p>
          <a:p>
            <a:pPr marL="171450" indent="-171450">
              <a:buFontTx/>
              <a:buChar char="-"/>
            </a:pPr>
            <a:r>
              <a:rPr lang="en-US" dirty="0"/>
              <a:t>the higher the static complexity the higher the dynamic one, which in turn affects the digital complexity because of the higher volume of events to model, catch, eventually manage and predict, comprised the unforeseen and critical ones.</a:t>
            </a:r>
          </a:p>
        </p:txBody>
      </p:sp>
      <p:sp>
        <p:nvSpPr>
          <p:cNvPr id="4" name="Segnaposto numero diapositiva 3"/>
          <p:cNvSpPr>
            <a:spLocks noGrp="1"/>
          </p:cNvSpPr>
          <p:nvPr>
            <p:ph type="sldNum" sz="quarter" idx="5"/>
          </p:nvPr>
        </p:nvSpPr>
        <p:spPr/>
        <p:txBody>
          <a:bodyPr/>
          <a:lstStyle/>
          <a:p>
            <a:fld id="{832AE3C3-D269-45A6-8D64-7D45180497FB}" type="slidenum">
              <a:rPr lang="it-IT" smtClean="0"/>
              <a:t>10</a:t>
            </a:fld>
            <a:endParaRPr lang="it-IT"/>
          </a:p>
        </p:txBody>
      </p:sp>
    </p:spTree>
    <p:extLst>
      <p:ext uri="{BB962C8B-B14F-4D97-AF65-F5344CB8AC3E}">
        <p14:creationId xmlns:p14="http://schemas.microsoft.com/office/powerpoint/2010/main" val="1379066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(30 sec)</a:t>
            </a:r>
          </a:p>
        </p:txBody>
      </p:sp>
      <p:sp>
        <p:nvSpPr>
          <p:cNvPr id="4" name="Segnaposto numero diapositiva 3"/>
          <p:cNvSpPr>
            <a:spLocks noGrp="1"/>
          </p:cNvSpPr>
          <p:nvPr>
            <p:ph type="sldNum" sz="quarter" idx="5"/>
          </p:nvPr>
        </p:nvSpPr>
        <p:spPr/>
        <p:txBody>
          <a:bodyPr/>
          <a:lstStyle/>
          <a:p>
            <a:fld id="{832AE3C3-D269-45A6-8D64-7D45180497FB}" type="slidenum">
              <a:rPr lang="it-IT" smtClean="0"/>
              <a:t>11</a:t>
            </a:fld>
            <a:endParaRPr lang="it-IT"/>
          </a:p>
        </p:txBody>
      </p:sp>
    </p:spTree>
    <p:extLst>
      <p:ext uri="{BB962C8B-B14F-4D97-AF65-F5344CB8AC3E}">
        <p14:creationId xmlns:p14="http://schemas.microsoft.com/office/powerpoint/2010/main" val="419370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t>(1 min)</a:t>
            </a:r>
          </a:p>
          <a:p>
            <a:pPr marL="0" indent="0">
              <a:buFontTx/>
              <a:buNone/>
            </a:pPr>
            <a:endParaRPr lang="it-IT" sz="1800" dirty="0"/>
          </a:p>
          <a:p>
            <a:pPr marL="0" indent="0">
              <a:buFontTx/>
              <a:buNone/>
            </a:pPr>
            <a:r>
              <a:rPr lang="it-IT" sz="1800" dirty="0"/>
              <a:t>Cosa è un DT? </a:t>
            </a:r>
          </a:p>
          <a:p>
            <a:pPr marL="0" indent="0">
              <a:buFontTx/>
              <a:buNone/>
            </a:pPr>
            <a:endParaRPr lang="it-IT" sz="1800" dirty="0"/>
          </a:p>
          <a:p>
            <a:pPr marL="0" indent="0">
              <a:buFontTx/>
              <a:buNone/>
            </a:pPr>
            <a:r>
              <a:rPr lang="it-IT" sz="1800" dirty="0"/>
              <a:t>Tante definizioni …. Molte con applicazioni verticali e che non astraggono (Minerva? Dal 2020 si è lavorato sulla terminologia comune con Minerva) – Togli le </a:t>
            </a:r>
            <a:r>
              <a:rPr lang="it-IT" sz="1800" dirty="0" err="1"/>
              <a:t>def</a:t>
            </a:r>
            <a:r>
              <a:rPr lang="it-IT" sz="1800" dirty="0"/>
              <a:t> e lascia minerva e modifica secondo le slide di </a:t>
            </a:r>
            <a:r>
              <a:rPr lang="it-IT" sz="1800" dirty="0" err="1"/>
              <a:t>MarcoP</a:t>
            </a:r>
            <a:r>
              <a:rPr lang="it-IT" sz="1800" dirty="0"/>
              <a:t>.</a:t>
            </a:r>
          </a:p>
          <a:p>
            <a:pPr marL="0" indent="0">
              <a:buFontTx/>
              <a:buNone/>
            </a:pPr>
            <a:endParaRPr lang="it-IT" sz="1800" dirty="0"/>
          </a:p>
          <a:p>
            <a:pPr marL="0" indent="0">
              <a:buFontTx/>
              <a:buNone/>
            </a:pPr>
            <a:r>
              <a:rPr lang="it-IT" sz="1800" dirty="0"/>
              <a:t>Rispetto alla definizione si possono fare delle estensioni: le relazioni. -&gt; Il DT può essere responsabile anche di modellare le relazioni esistenti nel mondo reale. </a:t>
            </a:r>
          </a:p>
          <a:p>
            <a:pPr marL="0" indent="0">
              <a:buFontTx/>
              <a:buNone/>
            </a:pPr>
            <a:r>
              <a:rPr lang="it-IT" sz="1800" dirty="0"/>
              <a:t>In realtà la manufacturing </a:t>
            </a:r>
            <a:r>
              <a:rPr lang="it-IT" sz="1800" dirty="0" err="1"/>
              <a:t>letter</a:t>
            </a:r>
            <a:r>
              <a:rPr lang="it-IT" sz="1800" dirty="0"/>
              <a:t> parla di simulate. Si può generalizzare parlando di </a:t>
            </a:r>
            <a:r>
              <a:rPr lang="it-IT" sz="1800" dirty="0" err="1"/>
              <a:t>digitize</a:t>
            </a:r>
            <a:r>
              <a:rPr lang="it-IT" sz="1800" dirty="0"/>
              <a:t>, dove la simulazione è un sottoinsieme della digitalizzazione.</a:t>
            </a:r>
          </a:p>
          <a:p>
            <a:pPr marL="0" indent="0">
              <a:buFontTx/>
              <a:buNone/>
            </a:pPr>
            <a:endParaRPr lang="it-IT" sz="1800" dirty="0"/>
          </a:p>
          <a:p>
            <a:pPr marL="0" indent="0">
              <a:buFontTx/>
              <a:buNone/>
            </a:pPr>
            <a:r>
              <a:rPr lang="it-IT" sz="1800" dirty="0"/>
              <a:t>Pilastri: </a:t>
            </a:r>
          </a:p>
          <a:p>
            <a:pPr marL="0" indent="0">
              <a:buFontTx/>
              <a:buNone/>
            </a:pPr>
            <a:r>
              <a:rPr lang="it-IT" sz="1800" dirty="0"/>
              <a:t>- … (da slide – </a:t>
            </a:r>
            <a:r>
              <a:rPr lang="it-IT" sz="1800" dirty="0" err="1"/>
              <a:t>cit</a:t>
            </a:r>
            <a:r>
              <a:rPr lang="it-IT" sz="1800" dirty="0"/>
              <a:t> web of DT)</a:t>
            </a:r>
          </a:p>
        </p:txBody>
      </p:sp>
      <p:sp>
        <p:nvSpPr>
          <p:cNvPr id="4" name="Segnaposto numero diapositiva 3"/>
          <p:cNvSpPr>
            <a:spLocks noGrp="1"/>
          </p:cNvSpPr>
          <p:nvPr>
            <p:ph type="sldNum" sz="quarter" idx="5"/>
          </p:nvPr>
        </p:nvSpPr>
        <p:spPr/>
        <p:txBody>
          <a:bodyPr/>
          <a:lstStyle/>
          <a:p>
            <a:fld id="{832AE3C3-D269-45A6-8D64-7D45180497FB}" type="slidenum">
              <a:rPr lang="it-IT" smtClean="0"/>
              <a:t>12</a:t>
            </a:fld>
            <a:endParaRPr lang="it-IT"/>
          </a:p>
        </p:txBody>
      </p:sp>
    </p:spTree>
    <p:extLst>
      <p:ext uri="{BB962C8B-B14F-4D97-AF65-F5344CB8AC3E}">
        <p14:creationId xmlns:p14="http://schemas.microsoft.com/office/powerpoint/2010/main" val="2147932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400" dirty="0"/>
              <a:t>(1 min)</a:t>
            </a:r>
          </a:p>
          <a:p>
            <a:pPr marL="0" indent="0">
              <a:buFontTx/>
              <a:buNone/>
            </a:pPr>
            <a:endParaRPr lang="it-IT" sz="2400" dirty="0"/>
          </a:p>
          <a:p>
            <a:pPr marL="0" indent="0">
              <a:buFontTx/>
              <a:buNone/>
            </a:pPr>
            <a:r>
              <a:rPr lang="it-IT" sz="2400" dirty="0"/>
              <a:t>Caratteristiche: </a:t>
            </a:r>
          </a:p>
          <a:p>
            <a:pPr marL="171450" indent="-171450">
              <a:buFont typeface="Arial" panose="020B0604020202020204" pitchFamily="34" charset="0"/>
              <a:buChar char="•"/>
            </a:pPr>
            <a:r>
              <a:rPr lang="it-IT" sz="1200" dirty="0"/>
              <a:t>Facilitare la digitalizzazione delle singole componenti industriali </a:t>
            </a:r>
          </a:p>
          <a:p>
            <a:pPr marL="171450" indent="-171450">
              <a:buFont typeface="Arial" panose="020B0604020202020204" pitchFamily="34" charset="0"/>
              <a:buChar char="•"/>
            </a:pPr>
            <a:r>
              <a:rPr lang="it-IT" sz="1200" dirty="0"/>
              <a:t>Astrarre e uniformare i protocolli di comunicazione</a:t>
            </a:r>
          </a:p>
          <a:p>
            <a:pPr marL="171450" indent="-171450">
              <a:buFont typeface="Arial" panose="020B0604020202020204" pitchFamily="34" charset="0"/>
              <a:buChar char="•"/>
            </a:pPr>
            <a:r>
              <a:rPr lang="it-IT" sz="1200" dirty="0"/>
              <a:t>Ribaltare nel digitale gli oggetti fisici digitalizzati tramite IoT (sensori ed attuatori)</a:t>
            </a:r>
          </a:p>
          <a:p>
            <a:pPr marL="171450" indent="-171450">
              <a:buFont typeface="Arial" panose="020B0604020202020204" pitchFamily="34" charset="0"/>
              <a:buChar char="•"/>
            </a:pPr>
            <a:r>
              <a:rPr lang="it-IT" sz="1200" dirty="0"/>
              <a:t>Rappresentare le relazioni industriali che permettono alle operazioni di avvenire correttamente</a:t>
            </a:r>
          </a:p>
          <a:p>
            <a:pPr marL="171450" indent="-171450">
              <a:buFont typeface="Arial" panose="020B0604020202020204" pitchFamily="34" charset="0"/>
              <a:buChar char="•"/>
            </a:pPr>
            <a:r>
              <a:rPr lang="it-IT" sz="1200" dirty="0"/>
              <a:t>Comporre gli oggetti fisici da concetti a basso livello fino a concetti ad alto livello (sensori, linee, reparti, BU, </a:t>
            </a:r>
            <a:r>
              <a:rPr lang="it-IT" sz="1200" dirty="0" err="1"/>
              <a:t>plant</a:t>
            </a:r>
            <a:r>
              <a:rPr lang="it-IT" sz="1200" dirty="0"/>
              <a:t>)</a:t>
            </a:r>
          </a:p>
          <a:p>
            <a:pPr marL="171450" indent="-171450">
              <a:buFont typeface="Arial" panose="020B0604020202020204" pitchFamily="34" charset="0"/>
              <a:buChar char="•"/>
            </a:pPr>
            <a:r>
              <a:rPr lang="it-IT" sz="1200" dirty="0"/>
              <a:t>Facilitare l’interazione con le applicazioni grazie alla risultante astrazione. </a:t>
            </a:r>
          </a:p>
          <a:p>
            <a:pPr marL="0" indent="0">
              <a:buFont typeface="Arial" panose="020B0604020202020204" pitchFamily="34" charset="0"/>
              <a:buNone/>
            </a:pPr>
            <a:endParaRPr lang="it-IT" sz="120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13</a:t>
            </a:fld>
            <a:endParaRPr lang="it-IT"/>
          </a:p>
        </p:txBody>
      </p:sp>
    </p:spTree>
    <p:extLst>
      <p:ext uri="{BB962C8B-B14F-4D97-AF65-F5344CB8AC3E}">
        <p14:creationId xmlns:p14="http://schemas.microsoft.com/office/powerpoint/2010/main" val="18605076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t>(15 sec)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noProof="0" dirty="0"/>
              <a:t>Physical Concepts are the logical entities that gives us the possibility to abstract the whole physical organizational structure of an industrial system, consequently representing its architecture.</a:t>
            </a:r>
          </a:p>
        </p:txBody>
      </p:sp>
      <p:sp>
        <p:nvSpPr>
          <p:cNvPr id="4" name="Segnaposto numero diapositiva 3"/>
          <p:cNvSpPr>
            <a:spLocks noGrp="1"/>
          </p:cNvSpPr>
          <p:nvPr>
            <p:ph type="sldNum" sz="quarter" idx="5"/>
          </p:nvPr>
        </p:nvSpPr>
        <p:spPr/>
        <p:txBody>
          <a:bodyPr/>
          <a:lstStyle/>
          <a:p>
            <a:fld id="{832AE3C3-D269-45A6-8D64-7D45180497FB}" type="slidenum">
              <a:rPr lang="it-IT" smtClean="0"/>
              <a:t>14</a:t>
            </a:fld>
            <a:endParaRPr lang="it-IT"/>
          </a:p>
        </p:txBody>
      </p:sp>
    </p:spTree>
    <p:extLst>
      <p:ext uri="{BB962C8B-B14F-4D97-AF65-F5344CB8AC3E}">
        <p14:creationId xmlns:p14="http://schemas.microsoft.com/office/powerpoint/2010/main" val="13313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15</a:t>
            </a:fld>
            <a:endParaRPr lang="it-IT"/>
          </a:p>
        </p:txBody>
      </p:sp>
    </p:spTree>
    <p:extLst>
      <p:ext uri="{BB962C8B-B14F-4D97-AF65-F5344CB8AC3E}">
        <p14:creationId xmlns:p14="http://schemas.microsoft.com/office/powerpoint/2010/main" val="40699252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r>
              <a:rPr lang="it-IT" sz="1800" dirty="0"/>
              <a:t>(1 min)</a:t>
            </a:r>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endParaRPr lang="it-IT" sz="1800" dirty="0"/>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r>
              <a:rPr lang="it-IT" sz="1800" dirty="0"/>
              <a:t>Criteri proposti, non scritti nella pietra. </a:t>
            </a:r>
            <a:br>
              <a:rPr lang="it-IT" sz="1800" dirty="0"/>
            </a:br>
            <a:r>
              <a:rPr lang="it-IT" sz="1800" dirty="0"/>
              <a:t>Proposta metrica per misurare… </a:t>
            </a:r>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endParaRPr lang="it-IT" sz="1800" dirty="0"/>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r>
              <a:rPr lang="it-IT" sz="1800" dirty="0"/>
              <a:t>Criteri inziali, possono cambiare.</a:t>
            </a:r>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r>
              <a:rPr lang="it-IT" sz="1800" dirty="0"/>
              <a:t>Chi subisce la complessità? Le applicazioni.</a:t>
            </a:r>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endParaRPr lang="it-IT" sz="1800" dirty="0"/>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endParaRPr lang="it-IT" sz="1800" dirty="0"/>
          </a:p>
          <a:p>
            <a:pPr marL="0" marR="0" lvl="0" indent="0" algn="l" defTabSz="1219200" rtl="0" eaLnBrk="1" fontAlgn="auto" latinLnBrk="0" hangingPunct="1">
              <a:lnSpc>
                <a:spcPct val="115000"/>
              </a:lnSpc>
              <a:spcBef>
                <a:spcPts val="0"/>
              </a:spcBef>
              <a:spcAft>
                <a:spcPts val="0"/>
              </a:spcAft>
              <a:buClr>
                <a:srgbClr val="595959"/>
              </a:buClr>
              <a:buSzPct val="100000"/>
              <a:buFontTx/>
              <a:buNone/>
              <a:tabLst/>
              <a:defRPr/>
            </a:pPr>
            <a:endParaRPr kumimoji="0" lang="en-GB" sz="1800" b="0" i="0" u="none" strike="noStrike" kern="0" cap="none" spc="0" normalizeH="0" baseline="0" noProof="0" dirty="0">
              <a:ln>
                <a:noFill/>
              </a:ln>
              <a:solidFill>
                <a:srgbClr val="595959"/>
              </a:solidFill>
              <a:effectLst/>
              <a:uLnTx/>
              <a:uFillTx/>
              <a:latin typeface="Helvetica Neue"/>
              <a:sym typeface="Helvetica Neue"/>
            </a:endParaRPr>
          </a:p>
          <a:p>
            <a:pPr marL="285750" marR="0" lvl="0" indent="-285750" algn="l" defTabSz="1219200" rtl="0" eaLnBrk="1" fontAlgn="auto" latinLnBrk="0" hangingPunct="1">
              <a:lnSpc>
                <a:spcPct val="115000"/>
              </a:lnSpc>
              <a:spcBef>
                <a:spcPts val="0"/>
              </a:spcBef>
              <a:spcAft>
                <a:spcPts val="0"/>
              </a:spcAft>
              <a:buClr>
                <a:srgbClr val="595959"/>
              </a:buClr>
              <a:buSzPct val="100000"/>
              <a:buFontTx/>
              <a:buChar char="-"/>
              <a:tabLst/>
              <a:defRPr/>
            </a:pPr>
            <a:r>
              <a:rPr kumimoji="0" lang="en-GB" sz="1800" b="0" i="0" u="none" strike="noStrike" kern="0" cap="none" spc="0" normalizeH="0" baseline="0" noProof="0" dirty="0">
                <a:ln>
                  <a:noFill/>
                </a:ln>
                <a:solidFill>
                  <a:srgbClr val="595959"/>
                </a:solidFill>
                <a:effectLst/>
                <a:uLnTx/>
                <a:uFillTx/>
                <a:latin typeface="Helvetica Neue"/>
                <a:sym typeface="Helvetica Neue"/>
              </a:rPr>
              <a:t>Required protocols: </a:t>
            </a:r>
          </a:p>
          <a:p>
            <a:pPr marL="285750" marR="0" lvl="0" indent="-285750" algn="l" defTabSz="1219200" rtl="0" eaLnBrk="1" fontAlgn="auto" latinLnBrk="0" hangingPunct="1">
              <a:lnSpc>
                <a:spcPct val="115000"/>
              </a:lnSpc>
              <a:spcBef>
                <a:spcPts val="0"/>
              </a:spcBef>
              <a:spcAft>
                <a:spcPts val="0"/>
              </a:spcAft>
              <a:buClr>
                <a:srgbClr val="595959"/>
              </a:buClr>
              <a:buSzPct val="100000"/>
              <a:buFontTx/>
              <a:buChar char="-"/>
              <a:tabLst/>
              <a:defRPr/>
            </a:pPr>
            <a:r>
              <a:rPr kumimoji="0" lang="en-GB" sz="1800" b="0" i="0" u="none" strike="noStrike" kern="0" cap="none" spc="0" normalizeH="0" baseline="0" noProof="0" dirty="0">
                <a:ln>
                  <a:noFill/>
                </a:ln>
                <a:solidFill>
                  <a:srgbClr val="595959"/>
                </a:solidFill>
                <a:effectLst/>
                <a:uLnTx/>
                <a:uFillTx/>
                <a:latin typeface="Helvetica Neue"/>
                <a:sym typeface="Helvetica Neue"/>
              </a:rPr>
              <a:t>Communication patterns: </a:t>
            </a:r>
          </a:p>
          <a:p>
            <a:pPr marL="285750" marR="0" lvl="0" indent="-285750" algn="l" defTabSz="1219200" rtl="0" eaLnBrk="1" fontAlgn="auto" latinLnBrk="0" hangingPunct="1">
              <a:lnSpc>
                <a:spcPct val="115000"/>
              </a:lnSpc>
              <a:spcBef>
                <a:spcPts val="0"/>
              </a:spcBef>
              <a:spcAft>
                <a:spcPts val="0"/>
              </a:spcAft>
              <a:buClr>
                <a:srgbClr val="595959"/>
              </a:buClr>
              <a:buSzPct val="100000"/>
              <a:buFontTx/>
              <a:buChar char="-"/>
              <a:tabLst/>
              <a:defRPr/>
            </a:pPr>
            <a:r>
              <a:rPr kumimoji="0" lang="en-GB" sz="1800" b="0" i="0" u="none" strike="noStrike" kern="0" cap="none" spc="0" normalizeH="0" baseline="0" noProof="0" dirty="0">
                <a:ln>
                  <a:noFill/>
                </a:ln>
                <a:solidFill>
                  <a:srgbClr val="595959"/>
                </a:solidFill>
                <a:effectLst/>
                <a:uLnTx/>
                <a:uFillTx/>
                <a:latin typeface="Helvetica Neue"/>
                <a:sym typeface="Helvetica Neue"/>
              </a:rPr>
              <a:t>Data formats: </a:t>
            </a:r>
          </a:p>
          <a:p>
            <a:pPr marL="285750" marR="0" lvl="0" indent="-285750" algn="l" defTabSz="1219200" rtl="0" eaLnBrk="1" fontAlgn="auto" latinLnBrk="0" hangingPunct="1">
              <a:lnSpc>
                <a:spcPct val="115000"/>
              </a:lnSpc>
              <a:spcBef>
                <a:spcPts val="0"/>
              </a:spcBef>
              <a:spcAft>
                <a:spcPts val="0"/>
              </a:spcAft>
              <a:buClr>
                <a:srgbClr val="595959"/>
              </a:buClr>
              <a:buSzPct val="100000"/>
              <a:buFontTx/>
              <a:buChar char="-"/>
              <a:tabLst/>
              <a:defRPr/>
            </a:pPr>
            <a:r>
              <a:rPr kumimoji="0" lang="en-GB" sz="1800" b="0" i="0" u="none" strike="noStrike" kern="0" cap="none" spc="0" normalizeH="0" baseline="0" noProof="0" dirty="0">
                <a:ln>
                  <a:noFill/>
                </a:ln>
                <a:solidFill>
                  <a:srgbClr val="595959"/>
                </a:solidFill>
                <a:effectLst/>
                <a:uLnTx/>
                <a:uFillTx/>
                <a:latin typeface="Helvetica Neue"/>
                <a:sym typeface="Helvetica Neue"/>
              </a:rPr>
              <a:t>Interaction points: </a:t>
            </a:r>
          </a:p>
          <a:p>
            <a:pPr marL="285750" marR="0" lvl="0" indent="-285750" algn="l" defTabSz="1219200" rtl="0" eaLnBrk="1" fontAlgn="auto" latinLnBrk="0" hangingPunct="1">
              <a:lnSpc>
                <a:spcPct val="115000"/>
              </a:lnSpc>
              <a:spcBef>
                <a:spcPts val="0"/>
              </a:spcBef>
              <a:spcAft>
                <a:spcPts val="0"/>
              </a:spcAft>
              <a:buClr>
                <a:srgbClr val="595959"/>
              </a:buClr>
              <a:buSzPct val="100000"/>
              <a:buFontTx/>
              <a:buChar char="-"/>
              <a:tabLst/>
              <a:defRPr/>
            </a:pPr>
            <a:r>
              <a:rPr kumimoji="0" lang="en-GB" sz="1800" b="0" i="0" u="none" strike="noStrike" kern="0" cap="none" spc="0" normalizeH="0" baseline="0" noProof="0" dirty="0">
                <a:ln>
                  <a:noFill/>
                </a:ln>
                <a:solidFill>
                  <a:srgbClr val="595959"/>
                </a:solidFill>
                <a:effectLst/>
                <a:uLnTx/>
                <a:uFillTx/>
                <a:latin typeface="Helvetica Neue"/>
                <a:sym typeface="Helvetica Neue"/>
              </a:rPr>
              <a:t>Aggregation points: </a:t>
            </a:r>
            <a:endParaRPr kumimoji="0" lang="en-GB" sz="1050" b="0" i="0" u="none" strike="noStrike" kern="0" cap="none" spc="0" normalizeH="0" baseline="0" noProof="0" dirty="0">
              <a:ln>
                <a:noFill/>
              </a:ln>
              <a:solidFill>
                <a:srgbClr val="595959"/>
              </a:solidFill>
              <a:effectLst/>
              <a:uLnTx/>
              <a:uFillTx/>
              <a:latin typeface="Helvetica Neue"/>
              <a:sym typeface="Helvetica Neue"/>
            </a:endParaRPr>
          </a:p>
        </p:txBody>
      </p:sp>
      <p:sp>
        <p:nvSpPr>
          <p:cNvPr id="4" name="Segnaposto numero diapositiva 3"/>
          <p:cNvSpPr>
            <a:spLocks noGrp="1"/>
          </p:cNvSpPr>
          <p:nvPr>
            <p:ph type="sldNum" sz="quarter" idx="5"/>
          </p:nvPr>
        </p:nvSpPr>
        <p:spPr/>
        <p:txBody>
          <a:bodyPr/>
          <a:lstStyle/>
          <a:p>
            <a:fld id="{832AE3C3-D269-45A6-8D64-7D45180497FB}" type="slidenum">
              <a:rPr lang="it-IT" smtClean="0"/>
              <a:t>16</a:t>
            </a:fld>
            <a:endParaRPr lang="it-IT"/>
          </a:p>
        </p:txBody>
      </p:sp>
    </p:spTree>
    <p:extLst>
      <p:ext uri="{BB962C8B-B14F-4D97-AF65-F5344CB8AC3E}">
        <p14:creationId xmlns:p14="http://schemas.microsoft.com/office/powerpoint/2010/main" val="2132407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SALTO TRA COMPLEXITY E INTELLIGENZA</a:t>
            </a:r>
          </a:p>
        </p:txBody>
      </p:sp>
      <p:sp>
        <p:nvSpPr>
          <p:cNvPr id="4" name="Segnaposto numero diapositiva 3"/>
          <p:cNvSpPr>
            <a:spLocks noGrp="1"/>
          </p:cNvSpPr>
          <p:nvPr>
            <p:ph type="sldNum" sz="quarter" idx="5"/>
          </p:nvPr>
        </p:nvSpPr>
        <p:spPr/>
        <p:txBody>
          <a:bodyPr/>
          <a:lstStyle/>
          <a:p>
            <a:fld id="{832AE3C3-D269-45A6-8D64-7D45180497FB}" type="slidenum">
              <a:rPr lang="it-IT" smtClean="0"/>
              <a:t>17</a:t>
            </a:fld>
            <a:endParaRPr lang="it-IT"/>
          </a:p>
        </p:txBody>
      </p:sp>
    </p:spTree>
    <p:extLst>
      <p:ext uri="{BB962C8B-B14F-4D97-AF65-F5344CB8AC3E}">
        <p14:creationId xmlns:p14="http://schemas.microsoft.com/office/powerpoint/2010/main" val="1023272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18</a:t>
            </a:fld>
            <a:endParaRPr lang="it-IT"/>
          </a:p>
        </p:txBody>
      </p:sp>
    </p:spTree>
    <p:extLst>
      <p:ext uri="{BB962C8B-B14F-4D97-AF65-F5344CB8AC3E}">
        <p14:creationId xmlns:p14="http://schemas.microsoft.com/office/powerpoint/2010/main" val="120830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a:p>
            <a:pPr marL="171450" indent="-171450">
              <a:buFontTx/>
              <a:buChar char="-"/>
            </a:pPr>
            <a:r>
              <a:rPr lang="it-IT" dirty="0"/>
              <a:t>No </a:t>
            </a:r>
            <a:r>
              <a:rPr lang="it-IT" dirty="0" err="1"/>
              <a:t>descriptive</a:t>
            </a:r>
            <a:r>
              <a:rPr lang="it-IT" dirty="0"/>
              <a:t> e </a:t>
            </a:r>
            <a:r>
              <a:rPr lang="it-IT" dirty="0" err="1"/>
              <a:t>predictive</a:t>
            </a:r>
            <a:r>
              <a:rPr lang="it-IT" dirty="0"/>
              <a:t> perché non abbiamo i dati dal DT </a:t>
            </a:r>
            <a:r>
              <a:rPr lang="it-IT" dirty="0" err="1"/>
              <a:t>ecosystem</a:t>
            </a:r>
            <a:endParaRPr lang="it-IT" dirty="0"/>
          </a:p>
          <a:p>
            <a:pPr marL="171450" indent="-171450">
              <a:buFontTx/>
              <a:buChar char="-"/>
            </a:pPr>
            <a:r>
              <a:rPr lang="it-IT" dirty="0"/>
              <a:t>Ma </a:t>
            </a:r>
            <a:r>
              <a:rPr lang="it-IT" dirty="0" err="1"/>
              <a:t>prescriptive</a:t>
            </a:r>
            <a:r>
              <a:rPr lang="it-IT" dirty="0"/>
              <a:t> e </a:t>
            </a:r>
            <a:r>
              <a:rPr lang="it-IT" dirty="0" err="1"/>
              <a:t>autonomous</a:t>
            </a:r>
            <a:r>
              <a:rPr lang="it-IT" dirty="0"/>
              <a:t> perché comunque ricevono dei suggerimenti che possono abilitare la risposta autonoma del sistema.</a:t>
            </a:r>
          </a:p>
        </p:txBody>
      </p:sp>
      <p:sp>
        <p:nvSpPr>
          <p:cNvPr id="4" name="Segnaposto numero diapositiva 3"/>
          <p:cNvSpPr>
            <a:spLocks noGrp="1"/>
          </p:cNvSpPr>
          <p:nvPr>
            <p:ph type="sldNum" sz="quarter" idx="5"/>
          </p:nvPr>
        </p:nvSpPr>
        <p:spPr/>
        <p:txBody>
          <a:bodyPr/>
          <a:lstStyle/>
          <a:p>
            <a:fld id="{832AE3C3-D269-45A6-8D64-7D45180497FB}" type="slidenum">
              <a:rPr lang="it-IT" smtClean="0"/>
              <a:t>19</a:t>
            </a:fld>
            <a:endParaRPr lang="it-IT"/>
          </a:p>
        </p:txBody>
      </p:sp>
    </p:spTree>
    <p:extLst>
      <p:ext uri="{BB962C8B-B14F-4D97-AF65-F5344CB8AC3E}">
        <p14:creationId xmlns:p14="http://schemas.microsoft.com/office/powerpoint/2010/main" val="8696879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73025" indent="0">
              <a:buNone/>
            </a:pPr>
            <a:r>
              <a:rPr lang="en-GB" kern="0" dirty="0"/>
              <a:t>(1 min)</a:t>
            </a:r>
          </a:p>
          <a:p>
            <a:pPr marL="73025" indent="0">
              <a:buNone/>
            </a:pPr>
            <a:endParaRPr lang="en-GB" kern="0" dirty="0"/>
          </a:p>
          <a:p>
            <a:pPr marL="73025" indent="0">
              <a:buNone/>
            </a:pPr>
            <a:r>
              <a:rPr lang="en-GB" kern="0" dirty="0"/>
              <a:t>But … Why I4.0? </a:t>
            </a:r>
          </a:p>
          <a:p>
            <a:pPr marL="171450" indent="-171450">
              <a:buFont typeface="Arial" panose="020B0604020202020204" pitchFamily="34" charset="0"/>
              <a:buChar char="•"/>
            </a:pPr>
            <a:r>
              <a:rPr lang="en-GB" kern="0" dirty="0"/>
              <a:t>Horizontal and Vertical manufacturing process integration for higher industrial performance thanks to IoT and new IT technologies (cite)</a:t>
            </a:r>
          </a:p>
          <a:p>
            <a:pPr marL="628650" lvl="1" indent="-171450">
              <a:buFont typeface="Arial" panose="020B0604020202020204" pitchFamily="34" charset="0"/>
              <a:buChar char="•"/>
            </a:pPr>
            <a:r>
              <a:rPr lang="en-GB" kern="0" dirty="0"/>
              <a:t>Flexibility</a:t>
            </a:r>
          </a:p>
          <a:p>
            <a:pPr marL="628650" lvl="1" indent="-171450">
              <a:buFont typeface="Arial" panose="020B0604020202020204" pitchFamily="34" charset="0"/>
              <a:buChar char="•"/>
            </a:pPr>
            <a:r>
              <a:rPr lang="en-GB" kern="0" dirty="0"/>
              <a:t>Real-time data-analysis</a:t>
            </a:r>
          </a:p>
          <a:p>
            <a:pPr marL="628650" lvl="1" indent="-171450">
              <a:buFont typeface="Arial" panose="020B0604020202020204" pitchFamily="34" charset="0"/>
              <a:buChar char="•"/>
            </a:pPr>
            <a:r>
              <a:rPr lang="en-GB" kern="0" dirty="0"/>
              <a:t>Strategic and operational decision-making</a:t>
            </a:r>
          </a:p>
          <a:p>
            <a:pPr marL="457200" lvl="1" indent="0">
              <a:buFont typeface="Arial" panose="020B0604020202020204" pitchFamily="34" charset="0"/>
              <a:buNone/>
            </a:pPr>
            <a:endParaRPr lang="en-GB" kern="0" dirty="0"/>
          </a:p>
          <a:p>
            <a:pPr marL="171450" indent="-171450">
              <a:buFont typeface="Arial" panose="020B0604020202020204" pitchFamily="34" charset="0"/>
              <a:buChar char="•"/>
            </a:pPr>
            <a:r>
              <a:rPr lang="en-GB" kern="0" dirty="0"/>
              <a:t>End-to-end engineering (cite)</a:t>
            </a:r>
          </a:p>
          <a:p>
            <a:pPr marL="628650" lvl="1" indent="-171450">
              <a:buFont typeface="Arial" panose="020B0604020202020204" pitchFamily="34" charset="0"/>
              <a:buChar char="•"/>
            </a:pPr>
            <a:r>
              <a:rPr lang="en-GB" kern="0" dirty="0"/>
              <a:t>Integration of engineering in the whole value chain of a product, from development to after-sales;</a:t>
            </a:r>
          </a:p>
          <a:p>
            <a:pPr marL="628650" lvl="1" indent="-171450">
              <a:buFont typeface="Arial" panose="020B0604020202020204" pitchFamily="34" charset="0"/>
              <a:buChar char="•"/>
            </a:pPr>
            <a:r>
              <a:rPr lang="en-GB" kern="0" dirty="0"/>
              <a:t>Full integration of PLM (cite)</a:t>
            </a:r>
          </a:p>
          <a:p>
            <a:pPr marL="457200" lvl="1" indent="0">
              <a:buFont typeface="Arial" panose="020B0604020202020204" pitchFamily="34" charset="0"/>
              <a:buNone/>
            </a:pPr>
            <a:endParaRPr lang="en-GB" kern="0" dirty="0"/>
          </a:p>
          <a:p>
            <a:pPr marL="171450" indent="-171450">
              <a:buFont typeface="Arial" panose="020B0604020202020204" pitchFamily="34" charset="0"/>
              <a:buChar char="•"/>
            </a:pPr>
            <a:r>
              <a:rPr lang="en-GB" kern="0" dirty="0"/>
              <a:t>Operations: </a:t>
            </a:r>
          </a:p>
          <a:p>
            <a:pPr marL="628650" lvl="1" indent="-171450">
              <a:buFont typeface="Arial" panose="020B0604020202020204" pitchFamily="34" charset="0"/>
              <a:buChar char="•"/>
            </a:pPr>
            <a:r>
              <a:rPr lang="en-GB" kern="0" dirty="0"/>
              <a:t>Enhanced reconfiguration of workplaces due to communication between machines and products; </a:t>
            </a:r>
          </a:p>
          <a:p>
            <a:pPr marL="628650" lvl="1" indent="-171450">
              <a:buFont typeface="Arial" panose="020B0604020202020204" pitchFamily="34" charset="0"/>
              <a:buChar char="•"/>
            </a:pPr>
            <a:r>
              <a:rPr lang="en-GB" kern="0" dirty="0"/>
              <a:t>Decision making support for several events, as breakdowns; </a:t>
            </a:r>
          </a:p>
          <a:p>
            <a:pPr marL="628650" lvl="1" indent="-171450">
              <a:buFont typeface="Arial" panose="020B0604020202020204" pitchFamily="34" charset="0"/>
              <a:buChar char="•"/>
            </a:pPr>
            <a:r>
              <a:rPr lang="en-GB" kern="0" dirty="0"/>
              <a:t>Higher productivity because of efficiency and near-to-optimal resource utilization</a:t>
            </a:r>
          </a:p>
          <a:p>
            <a:pPr marL="457200" lvl="1" indent="0">
              <a:buFont typeface="Arial" panose="020B0604020202020204" pitchFamily="34" charset="0"/>
              <a:buNone/>
            </a:pPr>
            <a:endParaRPr lang="en-GB" kern="0" dirty="0"/>
          </a:p>
          <a:p>
            <a:pPr marL="171450" indent="-171450">
              <a:buFont typeface="Arial" panose="020B0604020202020204" pitchFamily="34" charset="0"/>
              <a:buChar char="•"/>
            </a:pPr>
            <a:r>
              <a:rPr lang="en-GB" kern="0" dirty="0"/>
              <a:t>Supply Chain integration</a:t>
            </a:r>
          </a:p>
          <a:p>
            <a:pPr marL="628650" lvl="1" indent="-171450">
              <a:buFont typeface="Arial" panose="020B0604020202020204" pitchFamily="34" charset="0"/>
              <a:buChar char="•"/>
            </a:pPr>
            <a:r>
              <a:rPr lang="en-GB" kern="0" dirty="0"/>
              <a:t>Collaborative networks of enterprises</a:t>
            </a:r>
          </a:p>
          <a:p>
            <a:pPr marL="628650" lvl="1" indent="-171450">
              <a:buFont typeface="Arial" panose="020B0604020202020204" pitchFamily="34" charset="0"/>
              <a:buChar char="•"/>
            </a:pPr>
            <a:r>
              <a:rPr lang="en-GB" kern="0" dirty="0"/>
              <a:t>Producers closer to customers</a:t>
            </a:r>
          </a:p>
          <a:p>
            <a:pPr marL="628650" lvl="1" indent="-171450">
              <a:buFont typeface="Arial" panose="020B0604020202020204" pitchFamily="34" charset="0"/>
              <a:buChar char="•"/>
            </a:pPr>
            <a:r>
              <a:rPr lang="en-GB" kern="0" dirty="0"/>
              <a:t>Co-design with customers</a:t>
            </a:r>
          </a:p>
          <a:p>
            <a:pPr marL="628650" lvl="1" indent="-171450">
              <a:buFont typeface="Arial" panose="020B0604020202020204" pitchFamily="34" charset="0"/>
              <a:buChar char="•"/>
            </a:pPr>
            <a:r>
              <a:rPr lang="en-GB" kern="0" dirty="0"/>
              <a:t>New business-models</a:t>
            </a:r>
          </a:p>
          <a:p>
            <a:pPr marL="457200" lvl="1" indent="0">
              <a:buFont typeface="Arial" panose="020B0604020202020204" pitchFamily="34" charset="0"/>
              <a:buNone/>
            </a:pPr>
            <a:endParaRPr lang="en-GB" kern="0" dirty="0"/>
          </a:p>
          <a:p>
            <a:pPr marL="171450" indent="-171450">
              <a:buFont typeface="Arial" panose="020B0604020202020204" pitchFamily="34" charset="0"/>
              <a:buChar char="•"/>
            </a:pPr>
            <a:r>
              <a:rPr lang="en-GB" kern="0" dirty="0"/>
              <a:t>Sustainability</a:t>
            </a:r>
          </a:p>
          <a:p>
            <a:pPr marL="628650" lvl="1" indent="-171450">
              <a:buFont typeface="Arial" panose="020B0604020202020204" pitchFamily="34" charset="0"/>
              <a:buChar char="•"/>
            </a:pPr>
            <a:r>
              <a:rPr lang="en-GB" kern="0" dirty="0"/>
              <a:t>Data collection, analysis, optimization</a:t>
            </a:r>
          </a:p>
          <a:p>
            <a:pPr marL="457200" lvl="1" indent="0">
              <a:buFont typeface="Arial" panose="020B0604020202020204" pitchFamily="34" charset="0"/>
              <a:buNone/>
            </a:pPr>
            <a:endParaRPr lang="en-GB" kern="0" dirty="0"/>
          </a:p>
          <a:p>
            <a:pPr marL="171450" indent="-171450">
              <a:buFont typeface="Arial" panose="020B0604020202020204" pitchFamily="34" charset="0"/>
              <a:buChar char="•"/>
            </a:pPr>
            <a:r>
              <a:rPr lang="en-GB" kern="0" dirty="0"/>
              <a:t>Synchronization between the physical and the digital domain, to bring intelligence in the system without dealing with the associated </a:t>
            </a:r>
            <a:r>
              <a:rPr lang="en-GB" i="1" kern="0" dirty="0"/>
              <a:t>complexity</a:t>
            </a:r>
            <a:r>
              <a:rPr lang="en-GB" kern="0" dirty="0"/>
              <a:t>.</a:t>
            </a:r>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2</a:t>
            </a:fld>
            <a:endParaRPr lang="it-IT"/>
          </a:p>
        </p:txBody>
      </p:sp>
    </p:spTree>
    <p:extLst>
      <p:ext uri="{BB962C8B-B14F-4D97-AF65-F5344CB8AC3E}">
        <p14:creationId xmlns:p14="http://schemas.microsoft.com/office/powerpoint/2010/main" val="1328300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20</a:t>
            </a:fld>
            <a:endParaRPr lang="it-IT"/>
          </a:p>
        </p:txBody>
      </p:sp>
    </p:spTree>
    <p:extLst>
      <p:ext uri="{BB962C8B-B14F-4D97-AF65-F5344CB8AC3E}">
        <p14:creationId xmlns:p14="http://schemas.microsoft.com/office/powerpoint/2010/main" val="3125655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a:p>
            <a:r>
              <a:rPr lang="it-IT" dirty="0"/>
              <a:t>Perché prima 3 pattern con 3 tipi di interazioni diverse e qua invece hai </a:t>
            </a:r>
            <a:r>
              <a:rPr lang="it-IT" dirty="0" err="1"/>
              <a:t>augmentation</a:t>
            </a:r>
            <a:r>
              <a:rPr lang="it-IT" dirty="0"/>
              <a:t> e azioni tutte in un unico pacchetto? </a:t>
            </a:r>
          </a:p>
        </p:txBody>
      </p:sp>
      <p:sp>
        <p:nvSpPr>
          <p:cNvPr id="4" name="Segnaposto numero diapositiva 3"/>
          <p:cNvSpPr>
            <a:spLocks noGrp="1"/>
          </p:cNvSpPr>
          <p:nvPr>
            <p:ph type="sldNum" sz="quarter" idx="5"/>
          </p:nvPr>
        </p:nvSpPr>
        <p:spPr/>
        <p:txBody>
          <a:bodyPr/>
          <a:lstStyle/>
          <a:p>
            <a:fld id="{832AE3C3-D269-45A6-8D64-7D45180497FB}" type="slidenum">
              <a:rPr lang="it-IT" smtClean="0"/>
              <a:t>21</a:t>
            </a:fld>
            <a:endParaRPr lang="it-IT"/>
          </a:p>
        </p:txBody>
      </p:sp>
    </p:spTree>
    <p:extLst>
      <p:ext uri="{BB962C8B-B14F-4D97-AF65-F5344CB8AC3E}">
        <p14:creationId xmlns:p14="http://schemas.microsoft.com/office/powerpoint/2010/main" val="18171479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(15 sec)</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22</a:t>
            </a:fld>
            <a:endParaRPr lang="it-IT"/>
          </a:p>
        </p:txBody>
      </p:sp>
    </p:spTree>
    <p:extLst>
      <p:ext uri="{BB962C8B-B14F-4D97-AF65-F5344CB8AC3E}">
        <p14:creationId xmlns:p14="http://schemas.microsoft.com/office/powerpoint/2010/main" val="331869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23</a:t>
            </a:fld>
            <a:endParaRPr lang="it-IT"/>
          </a:p>
        </p:txBody>
      </p:sp>
    </p:spTree>
    <p:extLst>
      <p:ext uri="{BB962C8B-B14F-4D97-AF65-F5344CB8AC3E}">
        <p14:creationId xmlns:p14="http://schemas.microsoft.com/office/powerpoint/2010/main" val="2105523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a:t>
            </a:r>
            <a:r>
              <a:rPr lang="it-IT" sz="1200"/>
              <a:t>min)</a:t>
            </a:r>
            <a:endParaRPr lang="it-IT" sz="120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24</a:t>
            </a:fld>
            <a:endParaRPr lang="it-IT"/>
          </a:p>
        </p:txBody>
      </p:sp>
    </p:spTree>
    <p:extLst>
      <p:ext uri="{BB962C8B-B14F-4D97-AF65-F5344CB8AC3E}">
        <p14:creationId xmlns:p14="http://schemas.microsoft.com/office/powerpoint/2010/main" val="1529990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a:p>
            <a:r>
              <a:rPr lang="it-IT" dirty="0"/>
              <a:t>DT simulati</a:t>
            </a:r>
          </a:p>
        </p:txBody>
      </p:sp>
      <p:sp>
        <p:nvSpPr>
          <p:cNvPr id="4" name="Segnaposto numero diapositiva 3"/>
          <p:cNvSpPr>
            <a:spLocks noGrp="1"/>
          </p:cNvSpPr>
          <p:nvPr>
            <p:ph type="sldNum" sz="quarter" idx="5"/>
          </p:nvPr>
        </p:nvSpPr>
        <p:spPr/>
        <p:txBody>
          <a:bodyPr/>
          <a:lstStyle/>
          <a:p>
            <a:fld id="{832AE3C3-D269-45A6-8D64-7D45180497FB}" type="slidenum">
              <a:rPr lang="it-IT" smtClean="0"/>
              <a:t>25</a:t>
            </a:fld>
            <a:endParaRPr lang="it-IT"/>
          </a:p>
        </p:txBody>
      </p:sp>
    </p:spTree>
    <p:extLst>
      <p:ext uri="{BB962C8B-B14F-4D97-AF65-F5344CB8AC3E}">
        <p14:creationId xmlns:p14="http://schemas.microsoft.com/office/powerpoint/2010/main" val="360570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a:p>
          <a:p>
            <a:r>
              <a:rPr lang="it-IT"/>
              <a:t>- </a:t>
            </a:r>
            <a:r>
              <a:rPr lang="it-IT" dirty="0"/>
              <a:t>5 machines on the Fischer </a:t>
            </a:r>
            <a:r>
              <a:rPr lang="it-IT" dirty="0" err="1"/>
              <a:t>abstracted</a:t>
            </a:r>
            <a:r>
              <a:rPr lang="it-IT" dirty="0"/>
              <a:t> </a:t>
            </a:r>
            <a:r>
              <a:rPr lang="it-IT" dirty="0" err="1"/>
              <a:t>through</a:t>
            </a:r>
            <a:r>
              <a:rPr lang="it-IT" dirty="0"/>
              <a:t> DT.</a:t>
            </a:r>
          </a:p>
          <a:p>
            <a:r>
              <a:rPr lang="it-IT" dirty="0"/>
              <a:t>- DT system overhead</a:t>
            </a:r>
          </a:p>
        </p:txBody>
      </p:sp>
      <p:sp>
        <p:nvSpPr>
          <p:cNvPr id="4" name="Segnaposto numero diapositiva 3"/>
          <p:cNvSpPr>
            <a:spLocks noGrp="1"/>
          </p:cNvSpPr>
          <p:nvPr>
            <p:ph type="sldNum" sz="quarter" idx="5"/>
          </p:nvPr>
        </p:nvSpPr>
        <p:spPr/>
        <p:txBody>
          <a:bodyPr/>
          <a:lstStyle/>
          <a:p>
            <a:fld id="{832AE3C3-D269-45A6-8D64-7D45180497FB}" type="slidenum">
              <a:rPr lang="it-IT" smtClean="0"/>
              <a:t>26</a:t>
            </a:fld>
            <a:endParaRPr lang="it-IT"/>
          </a:p>
        </p:txBody>
      </p:sp>
    </p:spTree>
    <p:extLst>
      <p:ext uri="{BB962C8B-B14F-4D97-AF65-F5344CB8AC3E}">
        <p14:creationId xmlns:p14="http://schemas.microsoft.com/office/powerpoint/2010/main" val="11638421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a:p>
            <a:pPr marL="171450" indent="-171450">
              <a:buFontTx/>
              <a:buChar char="-"/>
            </a:pPr>
            <a:r>
              <a:rPr lang="it-IT" dirty="0"/>
              <a:t>La riporto ma non la descrivo.</a:t>
            </a:r>
          </a:p>
          <a:p>
            <a:pPr marL="171450" indent="-171450">
              <a:buFontTx/>
              <a:buChar char="-"/>
            </a:pPr>
            <a:r>
              <a:rPr lang="it-IT" dirty="0"/>
              <a:t>La riporto per darvi un’idea della complessità implementativa del sistema di macchine fisicamente davvero diverse con le loro caratteristiche intrinseche.</a:t>
            </a:r>
          </a:p>
        </p:txBody>
      </p:sp>
      <p:sp>
        <p:nvSpPr>
          <p:cNvPr id="4" name="Segnaposto numero diapositiva 3"/>
          <p:cNvSpPr>
            <a:spLocks noGrp="1"/>
          </p:cNvSpPr>
          <p:nvPr>
            <p:ph type="sldNum" sz="quarter" idx="5"/>
          </p:nvPr>
        </p:nvSpPr>
        <p:spPr/>
        <p:txBody>
          <a:bodyPr/>
          <a:lstStyle/>
          <a:p>
            <a:fld id="{832AE3C3-D269-45A6-8D64-7D45180497FB}" type="slidenum">
              <a:rPr lang="it-IT" smtClean="0"/>
              <a:t>27</a:t>
            </a:fld>
            <a:endParaRPr lang="it-IT"/>
          </a:p>
        </p:txBody>
      </p:sp>
    </p:spTree>
    <p:extLst>
      <p:ext uri="{BB962C8B-B14F-4D97-AF65-F5344CB8AC3E}">
        <p14:creationId xmlns:p14="http://schemas.microsoft.com/office/powerpoint/2010/main" val="34330579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USA CORE INVECE DI SHADOWING</a:t>
            </a:r>
          </a:p>
        </p:txBody>
      </p:sp>
      <p:sp>
        <p:nvSpPr>
          <p:cNvPr id="4" name="Segnaposto numero diapositiva 3"/>
          <p:cNvSpPr>
            <a:spLocks noGrp="1"/>
          </p:cNvSpPr>
          <p:nvPr>
            <p:ph type="sldNum" sz="quarter" idx="5"/>
          </p:nvPr>
        </p:nvSpPr>
        <p:spPr/>
        <p:txBody>
          <a:bodyPr/>
          <a:lstStyle/>
          <a:p>
            <a:fld id="{832AE3C3-D269-45A6-8D64-7D45180497FB}" type="slidenum">
              <a:rPr lang="it-IT" smtClean="0"/>
              <a:t>28</a:t>
            </a:fld>
            <a:endParaRPr lang="it-IT"/>
          </a:p>
        </p:txBody>
      </p:sp>
    </p:spTree>
    <p:extLst>
      <p:ext uri="{BB962C8B-B14F-4D97-AF65-F5344CB8AC3E}">
        <p14:creationId xmlns:p14="http://schemas.microsoft.com/office/powerpoint/2010/main" val="23356049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noProof="0" dirty="0"/>
          </a:p>
          <a:p>
            <a:r>
              <a:rPr lang="en-GB" noProof="0" dirty="0"/>
              <a:t>- Only machines capable of changing speed are Conveyor, Turntable and Vacuum.</a:t>
            </a:r>
          </a:p>
        </p:txBody>
      </p:sp>
      <p:sp>
        <p:nvSpPr>
          <p:cNvPr id="4" name="Segnaposto numero diapositiva 3"/>
          <p:cNvSpPr>
            <a:spLocks noGrp="1"/>
          </p:cNvSpPr>
          <p:nvPr>
            <p:ph type="sldNum" sz="quarter" idx="5"/>
          </p:nvPr>
        </p:nvSpPr>
        <p:spPr/>
        <p:txBody>
          <a:bodyPr/>
          <a:lstStyle/>
          <a:p>
            <a:fld id="{832AE3C3-D269-45A6-8D64-7D45180497FB}" type="slidenum">
              <a:rPr lang="it-IT" smtClean="0"/>
              <a:t>29</a:t>
            </a:fld>
            <a:endParaRPr lang="it-IT"/>
          </a:p>
        </p:txBody>
      </p:sp>
    </p:spTree>
    <p:extLst>
      <p:ext uri="{BB962C8B-B14F-4D97-AF65-F5344CB8AC3E}">
        <p14:creationId xmlns:p14="http://schemas.microsoft.com/office/powerpoint/2010/main" val="3601143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3600" kern="0" dirty="0"/>
              <a:t>(1 min, 35s)</a:t>
            </a: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3600" kern="0" dirty="0"/>
          </a:p>
          <a:p>
            <a:pPr marL="479913" indent="-406888" defTabSz="1219200">
              <a:lnSpc>
                <a:spcPct val="115000"/>
              </a:lnSpc>
              <a:spcBef>
                <a:spcPts val="600"/>
              </a:spcBef>
              <a:buClr>
                <a:schemeClr val="accent1"/>
              </a:buClr>
              <a:buSzPct val="100000"/>
              <a:buFont typeface="Helvetica"/>
              <a:buChar char="●"/>
            </a:pPr>
            <a:r>
              <a:rPr lang="en-GB" sz="1600" kern="0" dirty="0">
                <a:solidFill>
                  <a:schemeClr val="accent1"/>
                </a:solidFill>
                <a:latin typeface="Helvetica Neue"/>
                <a:sym typeface="Helvetica Neue"/>
              </a:rPr>
              <a:t>9 topics identified;</a:t>
            </a:r>
          </a:p>
          <a:p>
            <a:pPr marL="479913" indent="-406888" defTabSz="1219200">
              <a:lnSpc>
                <a:spcPct val="115000"/>
              </a:lnSpc>
              <a:spcBef>
                <a:spcPts val="600"/>
              </a:spcBef>
              <a:buClr>
                <a:schemeClr val="accent1"/>
              </a:buClr>
              <a:buSzPct val="100000"/>
              <a:buFont typeface="Helvetica"/>
              <a:buChar char="●"/>
            </a:pPr>
            <a:r>
              <a:rPr lang="en-GB" sz="1600" kern="0" dirty="0">
                <a:solidFill>
                  <a:schemeClr val="accent1"/>
                </a:solidFill>
                <a:latin typeface="Helvetica Neue"/>
                <a:sym typeface="Helvetica Neue"/>
              </a:rPr>
              <a:t>Most researched topic: </a:t>
            </a:r>
            <a:r>
              <a:rPr lang="en-GB" sz="1600" b="1" i="1" kern="0" dirty="0">
                <a:solidFill>
                  <a:schemeClr val="accent1"/>
                </a:solidFill>
                <a:latin typeface="Helvetica Neue"/>
                <a:sym typeface="Helvetica Neue"/>
              </a:rPr>
              <a:t>scheduling</a:t>
            </a:r>
            <a:endParaRPr lang="en-GB" sz="1700" kern="0" dirty="0">
              <a:solidFill>
                <a:schemeClr val="accent1"/>
              </a:solidFill>
              <a:latin typeface="Helvetica Neue"/>
              <a:sym typeface="Helvetica Neue"/>
            </a:endParaRPr>
          </a:p>
          <a:p>
            <a:pPr marL="479913" indent="-406888" defTabSz="1219200">
              <a:lnSpc>
                <a:spcPct val="115000"/>
              </a:lnSpc>
              <a:spcBef>
                <a:spcPts val="600"/>
              </a:spcBef>
              <a:buClr>
                <a:schemeClr val="accent1"/>
              </a:buClr>
              <a:buSzPct val="100000"/>
              <a:buFont typeface="Helvetica"/>
              <a:buChar char="●"/>
            </a:pPr>
            <a:r>
              <a:rPr lang="en-GB" sz="1600" kern="0" dirty="0">
                <a:solidFill>
                  <a:schemeClr val="accent1"/>
                </a:solidFill>
                <a:latin typeface="Helvetica Neue"/>
                <a:sym typeface="Helvetica Neue"/>
              </a:rPr>
              <a:t>Second most researched topic: </a:t>
            </a:r>
            <a:r>
              <a:rPr lang="en-GB" sz="1600" b="1" i="1" kern="0" dirty="0">
                <a:solidFill>
                  <a:schemeClr val="accent1"/>
                </a:solidFill>
                <a:latin typeface="Helvetica Neue"/>
                <a:sym typeface="Helvetica Neue"/>
              </a:rPr>
              <a:t>operations control</a:t>
            </a:r>
          </a:p>
          <a:p>
            <a:pPr marL="479913" indent="-406888" defTabSz="1219200">
              <a:lnSpc>
                <a:spcPct val="115000"/>
              </a:lnSpc>
              <a:spcBef>
                <a:spcPts val="600"/>
              </a:spcBef>
              <a:buClr>
                <a:schemeClr val="accent1"/>
              </a:buClr>
              <a:buSzPct val="100000"/>
              <a:buFont typeface="Helvetica"/>
              <a:buChar char="●"/>
            </a:pPr>
            <a:r>
              <a:rPr lang="en-GB" sz="1600" kern="0" dirty="0">
                <a:solidFill>
                  <a:schemeClr val="accent1"/>
                </a:solidFill>
                <a:latin typeface="Helvetica Neue"/>
                <a:sym typeface="Helvetica Neue"/>
              </a:rPr>
              <a:t>Most used technologies: </a:t>
            </a:r>
          </a:p>
          <a:p>
            <a:pPr marL="769216" lvl="1" indent="-461241" defTabSz="1219200">
              <a:lnSpc>
                <a:spcPct val="115000"/>
              </a:lnSpc>
              <a:buClr>
                <a:schemeClr val="accent1"/>
              </a:buClr>
              <a:buSzPct val="100000"/>
              <a:buFont typeface="Helvetica"/>
              <a:buChar char="○"/>
            </a:pPr>
            <a:r>
              <a:rPr lang="en-GB" sz="1700" b="1" i="1" kern="0" dirty="0">
                <a:solidFill>
                  <a:schemeClr val="accent1"/>
                </a:solidFill>
                <a:latin typeface="Helvetica Neue"/>
                <a:sym typeface="Helvetica Neue"/>
              </a:rPr>
              <a:t>Agent systems</a:t>
            </a:r>
            <a:r>
              <a:rPr lang="en-GB" sz="1700" kern="0" dirty="0">
                <a:solidFill>
                  <a:schemeClr val="accent1"/>
                </a:solidFill>
                <a:latin typeface="Helvetica Neue"/>
                <a:sym typeface="Helvetica Neue"/>
              </a:rPr>
              <a:t>, </a:t>
            </a:r>
            <a:r>
              <a:rPr lang="en-US" sz="1700" kern="0" dirty="0">
                <a:solidFill>
                  <a:schemeClr val="accent1"/>
                </a:solidFill>
                <a:latin typeface="Helvetica Neue"/>
                <a:sym typeface="Helvetica Neue"/>
              </a:rPr>
              <a:t>present for many years </a:t>
            </a:r>
          </a:p>
          <a:p>
            <a:pPr marL="769216" lvl="1" indent="-461241" defTabSz="1219200">
              <a:lnSpc>
                <a:spcPct val="115000"/>
              </a:lnSpc>
              <a:buClr>
                <a:schemeClr val="accent1"/>
              </a:buClr>
              <a:buSzPct val="100000"/>
              <a:buFont typeface="Helvetica"/>
              <a:buChar char="○"/>
            </a:pPr>
            <a:r>
              <a:rPr lang="en-US" sz="1700" b="1" i="1" kern="0" dirty="0">
                <a:solidFill>
                  <a:schemeClr val="accent1"/>
                </a:solidFill>
                <a:latin typeface="Helvetica Neue"/>
                <a:sym typeface="Helvetica Neue"/>
              </a:rPr>
              <a:t>AI</a:t>
            </a:r>
            <a:r>
              <a:rPr lang="en-US" sz="1700" kern="0" dirty="0">
                <a:solidFill>
                  <a:schemeClr val="accent1"/>
                </a:solidFill>
                <a:latin typeface="Helvetica Neue"/>
                <a:sym typeface="Helvetica Neue"/>
              </a:rPr>
              <a:t>, which attracted a great interest in the last years</a:t>
            </a:r>
            <a:endParaRPr lang="en-GB" sz="3600" kern="0"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3600" kern="0"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3600" kern="0" dirty="0"/>
              <a:t>Scheduling: </a:t>
            </a:r>
          </a:p>
          <a:p>
            <a:pPr marL="769216" lvl="1" indent="-461241" defTabSz="1219200">
              <a:lnSpc>
                <a:spcPct val="115000"/>
              </a:lnSpc>
              <a:buClr>
                <a:schemeClr val="accent1"/>
              </a:buClr>
              <a:buSzPct val="100000"/>
              <a:buFont typeface="Helvetica"/>
              <a:buChar char="○"/>
            </a:pPr>
            <a:r>
              <a:rPr lang="en-US" sz="3600" kern="0" dirty="0">
                <a:solidFill>
                  <a:schemeClr val="accent1"/>
                </a:solidFill>
                <a:latin typeface="Helvetica Neue"/>
                <a:sym typeface="Helvetica Neue"/>
              </a:rPr>
              <a:t>Because of its intrinsic complexity </a:t>
            </a:r>
          </a:p>
          <a:p>
            <a:pPr marL="769216" lvl="1" indent="-461241" defTabSz="1219200">
              <a:lnSpc>
                <a:spcPct val="115000"/>
              </a:lnSpc>
              <a:buClr>
                <a:schemeClr val="accent1"/>
              </a:buClr>
              <a:buSzPct val="100000"/>
              <a:buFont typeface="Helvetica"/>
              <a:buChar char="○"/>
            </a:pPr>
            <a:r>
              <a:rPr lang="en-US" sz="3600" kern="0" dirty="0">
                <a:solidFill>
                  <a:schemeClr val="accent1"/>
                </a:solidFill>
                <a:latin typeface="Helvetica Neue"/>
                <a:sym typeface="Helvetica Neue"/>
              </a:rPr>
              <a:t>Because of the variety of scenarios where it can be applied</a:t>
            </a:r>
            <a:endParaRPr lang="en-GB" sz="3600" kern="0" dirty="0">
              <a:solidFill>
                <a:schemeClr val="accent1"/>
              </a:solidFill>
              <a:latin typeface="Helvetica Neue"/>
              <a:sym typeface="Helvetica Neue"/>
            </a:endParaRP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3600" kern="0" dirty="0"/>
              <a:t>Operations control</a:t>
            </a:r>
          </a:p>
          <a:p>
            <a:pPr marL="769216" marR="0" lvl="1" indent="-461241" algn="l" defTabSz="1219200" rtl="0" eaLnBrk="1" fontAlgn="auto" latinLnBrk="0" hangingPunct="1">
              <a:lnSpc>
                <a:spcPct val="115000"/>
              </a:lnSpc>
              <a:spcBef>
                <a:spcPts val="0"/>
              </a:spcBef>
              <a:spcAft>
                <a:spcPts val="0"/>
              </a:spcAft>
              <a:buClr>
                <a:schemeClr val="accent1"/>
              </a:buClr>
              <a:buSzPct val="100000"/>
              <a:buFont typeface="Helvetica"/>
              <a:buChar char="○"/>
              <a:tabLst/>
              <a:defRPr/>
            </a:pPr>
            <a:r>
              <a:rPr lang="en-GB" sz="3600" kern="0" dirty="0">
                <a:solidFill>
                  <a:schemeClr val="accent1"/>
                </a:solidFill>
                <a:latin typeface="Helvetica Neue"/>
                <a:ea typeface="+mn-ea"/>
                <a:cs typeface="+mn-cs"/>
                <a:sym typeface="Helvetica Neue"/>
              </a:rPr>
              <a:t>Because of its natural conjunction with IT tools.</a:t>
            </a: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3600" kern="0"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3600" kern="0" dirty="0"/>
              <a:t>IoT and DTs candidate technologies for industrial digitization.</a:t>
            </a: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3600" kern="0"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3600" b="0" i="0" kern="0" dirty="0">
                <a:solidFill>
                  <a:schemeClr val="accent1"/>
                </a:solidFill>
                <a:latin typeface="Helvetica Neue"/>
                <a:sym typeface="Helvetica Neue"/>
              </a:rPr>
              <a:t>Most of the studies are scenario specific, without a </a:t>
            </a:r>
            <a:r>
              <a:rPr lang="en-US" sz="3600" b="1" i="0" kern="0" dirty="0">
                <a:solidFill>
                  <a:schemeClr val="accent1"/>
                </a:solidFill>
                <a:latin typeface="Helvetica Neue"/>
                <a:sym typeface="Helvetica Neue"/>
              </a:rPr>
              <a:t>real abstraction</a:t>
            </a:r>
            <a:r>
              <a:rPr lang="en-US" sz="3600" b="0" i="0" kern="0" dirty="0">
                <a:solidFill>
                  <a:schemeClr val="accent1"/>
                </a:solidFill>
                <a:latin typeface="Helvetica Neue"/>
                <a:sym typeface="Helvetica Neue"/>
              </a:rPr>
              <a:t> and </a:t>
            </a:r>
            <a:r>
              <a:rPr lang="en-US" sz="3600" b="1" i="0" kern="0" dirty="0">
                <a:solidFill>
                  <a:schemeClr val="accent1"/>
                </a:solidFill>
                <a:latin typeface="Helvetica Neue"/>
                <a:sym typeface="Helvetica Neue"/>
              </a:rPr>
              <a:t>neglecting industrial architectures</a:t>
            </a:r>
            <a:r>
              <a:rPr lang="en-US" sz="3600" b="0" i="0" kern="0" dirty="0">
                <a:solidFill>
                  <a:schemeClr val="accent1"/>
                </a:solidFill>
                <a:latin typeface="Helvetica Neue"/>
                <a:sym typeface="Helvetica Neue"/>
              </a:rPr>
              <a:t>, its foundational elements or its physical domain</a:t>
            </a:r>
            <a:endParaRPr lang="en-GB" sz="3600" b="0" i="0" kern="0" dirty="0"/>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3600" kern="0" dirty="0"/>
              <a:t>---</a:t>
            </a: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3600" kern="0" dirty="0"/>
              <a:t>Subject areas: Engineering, Decision Sciences, Computer Sciences, Business, Management and Accounting.</a:t>
            </a:r>
          </a:p>
          <a:p>
            <a:pPr marL="180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3600" kern="0" dirty="0"/>
          </a:p>
          <a:p>
            <a:pPr marL="396000" indent="-216000" algn="l" defTabSz="914400" rtl="0" eaLnBrk="1" latinLnBrk="0" hangingPunct="1">
              <a:buFont typeface="Arial" panose="020B0604020202020204" pitchFamily="34" charset="0"/>
              <a:buChar char="•"/>
            </a:pPr>
            <a:r>
              <a:rPr lang="en-GB" sz="3600" kern="0" dirty="0">
                <a:solidFill>
                  <a:schemeClr val="tx1"/>
                </a:solidFill>
                <a:latin typeface="+mn-lt"/>
                <a:ea typeface="+mn-ea"/>
                <a:cs typeface="+mn-cs"/>
              </a:rPr>
              <a:t>989 articles collected</a:t>
            </a:r>
          </a:p>
          <a:p>
            <a:pPr marL="396000" indent="-216000" algn="l" defTabSz="914400" rtl="0" eaLnBrk="1" latinLnBrk="0" hangingPunct="1">
              <a:buFont typeface="Arial" panose="020B0604020202020204" pitchFamily="34" charset="0"/>
              <a:buChar char="•"/>
            </a:pPr>
            <a:r>
              <a:rPr lang="en-GB" sz="3600" kern="0" dirty="0">
                <a:solidFill>
                  <a:schemeClr val="tx1"/>
                </a:solidFill>
                <a:latin typeface="+mn-lt"/>
                <a:ea typeface="+mn-ea"/>
                <a:cs typeface="+mn-cs"/>
              </a:rPr>
              <a:t>Job-shop: 420 articles</a:t>
            </a:r>
          </a:p>
          <a:p>
            <a:pPr marL="396000" indent="-216000" algn="l" defTabSz="914400" rtl="0" eaLnBrk="1" latinLnBrk="0" hangingPunct="1">
              <a:buFont typeface="Arial" panose="020B0604020202020204" pitchFamily="34" charset="0"/>
              <a:buChar char="•"/>
            </a:pPr>
            <a:r>
              <a:rPr lang="en-GB" sz="3600" kern="0" dirty="0">
                <a:solidFill>
                  <a:schemeClr val="tx1"/>
                </a:solidFill>
                <a:latin typeface="+mn-lt"/>
                <a:ea typeface="+mn-ea"/>
                <a:cs typeface="+mn-cs"/>
              </a:rPr>
              <a:t>MTS: 237 articles</a:t>
            </a:r>
          </a:p>
          <a:p>
            <a:pPr marL="396000" indent="-216000" algn="l" defTabSz="914400" rtl="0" eaLnBrk="1" latinLnBrk="0" hangingPunct="1">
              <a:buFont typeface="Arial" panose="020B0604020202020204" pitchFamily="34" charset="0"/>
              <a:buChar char="•"/>
            </a:pPr>
            <a:r>
              <a:rPr lang="en-GB" sz="3600" kern="0" dirty="0">
                <a:solidFill>
                  <a:schemeClr val="tx1"/>
                </a:solidFill>
                <a:latin typeface="+mn-lt"/>
                <a:ea typeface="+mn-ea"/>
                <a:cs typeface="+mn-cs"/>
              </a:rPr>
              <a:t>Flow-shop: 121 articles</a:t>
            </a:r>
          </a:p>
          <a:p>
            <a:pPr marL="396000" indent="-216000" algn="l" defTabSz="914400" rtl="0" eaLnBrk="1" latinLnBrk="0" hangingPunct="1">
              <a:buFont typeface="Arial" panose="020B0604020202020204" pitchFamily="34" charset="0"/>
              <a:buChar char="•"/>
            </a:pPr>
            <a:r>
              <a:rPr lang="en-GB" sz="3600" kern="0" dirty="0">
                <a:solidFill>
                  <a:schemeClr val="tx1"/>
                </a:solidFill>
                <a:latin typeface="+mn-lt"/>
                <a:ea typeface="+mn-ea"/>
                <a:cs typeface="+mn-cs"/>
              </a:rPr>
              <a:t>Manually filtered</a:t>
            </a:r>
          </a:p>
          <a:p>
            <a:pPr marL="180000" indent="0" algn="l" defTabSz="914400" rtl="0" eaLnBrk="1" latinLnBrk="0" hangingPunct="1">
              <a:buFont typeface="Arial" panose="020B0604020202020204" pitchFamily="34" charset="0"/>
              <a:buNone/>
            </a:pPr>
            <a:endParaRPr lang="en-GB" sz="3600" kern="0" noProof="0" dirty="0">
              <a:solidFill>
                <a:schemeClr val="tx1"/>
              </a:solidFill>
              <a:latin typeface="+mn-lt"/>
              <a:ea typeface="+mn-ea"/>
              <a:cs typeface="+mn-cs"/>
            </a:endParaRPr>
          </a:p>
          <a:p>
            <a:pPr marL="396000" indent="-216000" algn="l" defTabSz="914400" rtl="0" eaLnBrk="1" latinLnBrk="0" hangingPunct="1">
              <a:buFont typeface="Arial" panose="020B0604020202020204" pitchFamily="34" charset="0"/>
              <a:buChar char="•"/>
            </a:pPr>
            <a:r>
              <a:rPr lang="en-GB" sz="3600" kern="0" noProof="0" dirty="0">
                <a:solidFill>
                  <a:schemeClr val="tx1"/>
                </a:solidFill>
                <a:latin typeface="+mn-lt"/>
                <a:ea typeface="+mn-ea"/>
                <a:cs typeface="+mn-cs"/>
              </a:rPr>
              <a:t>In the first research, the most considered CODP in I4.0 is MTS; least considered is ATO</a:t>
            </a:r>
          </a:p>
          <a:p>
            <a:pPr marL="396000" indent="-216000">
              <a:buFont typeface="Arial" panose="020B0604020202020204" pitchFamily="34" charset="0"/>
              <a:buChar char="•"/>
            </a:pPr>
            <a:r>
              <a:rPr lang="en-GB" sz="3600" kern="0" noProof="0" dirty="0"/>
              <a:t>In the first research, the most considered shop floor layouts I4.0 is Job-shop; least considered is Project-shop</a:t>
            </a:r>
          </a:p>
          <a:p>
            <a:pPr marL="396000" indent="-216000">
              <a:buFont typeface="Arial" panose="020B0604020202020204" pitchFamily="34" charset="0"/>
              <a:buChar char="•"/>
            </a:pPr>
            <a:r>
              <a:rPr lang="en-GB" sz="3600" kern="0" noProof="0" dirty="0"/>
              <a:t>Most considered </a:t>
            </a:r>
            <a:r>
              <a:rPr lang="en-GB" sz="3600" kern="0" noProof="0" dirty="0">
                <a:solidFill>
                  <a:schemeClr val="tx1"/>
                </a:solidFill>
                <a:latin typeface="+mn-lt"/>
                <a:ea typeface="+mn-ea"/>
                <a:cs typeface="+mn-cs"/>
              </a:rPr>
              <a:t>technologies</a:t>
            </a:r>
            <a:r>
              <a:rPr lang="en-GB" sz="3600" kern="0" noProof="0" dirty="0"/>
              <a:t> are agent systems, present for many years, and AI, which attracted a great interest in the last years.</a:t>
            </a:r>
          </a:p>
          <a:p>
            <a:pPr marL="396000" indent="-216000">
              <a:buFont typeface="Arial" panose="020B0604020202020204" pitchFamily="34" charset="0"/>
              <a:buChar char="•"/>
            </a:pPr>
            <a:r>
              <a:rPr lang="en-GB" sz="3600" kern="0" noProof="0" dirty="0"/>
              <a:t>IoT and DT, have similar results</a:t>
            </a:r>
          </a:p>
          <a:p>
            <a:endParaRPr lang="en-GB" noProof="0" dirty="0"/>
          </a:p>
          <a:p>
            <a:r>
              <a:rPr lang="en-GB" noProof="0" dirty="0"/>
              <a:t>Finally, </a:t>
            </a:r>
            <a:r>
              <a:rPr lang="en-GB" sz="1200" kern="0" noProof="0" dirty="0"/>
              <a:t>116 articles selected.</a:t>
            </a:r>
            <a:endParaRPr lang="en-GB" noProof="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3</a:t>
            </a:fld>
            <a:endParaRPr lang="it-IT"/>
          </a:p>
        </p:txBody>
      </p:sp>
    </p:spTree>
    <p:extLst>
      <p:ext uri="{BB962C8B-B14F-4D97-AF65-F5344CB8AC3E}">
        <p14:creationId xmlns:p14="http://schemas.microsoft.com/office/powerpoint/2010/main" val="1756729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p:txBody>
      </p:sp>
      <p:sp>
        <p:nvSpPr>
          <p:cNvPr id="4" name="Segnaposto numero diapositiva 3"/>
          <p:cNvSpPr>
            <a:spLocks noGrp="1"/>
          </p:cNvSpPr>
          <p:nvPr>
            <p:ph type="sldNum" sz="quarter" idx="5"/>
          </p:nvPr>
        </p:nvSpPr>
        <p:spPr/>
        <p:txBody>
          <a:bodyPr/>
          <a:lstStyle/>
          <a:p>
            <a:fld id="{832AE3C3-D269-45A6-8D64-7D45180497FB}" type="slidenum">
              <a:rPr lang="it-IT" smtClean="0"/>
              <a:t>30</a:t>
            </a:fld>
            <a:endParaRPr lang="it-IT"/>
          </a:p>
        </p:txBody>
      </p:sp>
    </p:spTree>
    <p:extLst>
      <p:ext uri="{BB962C8B-B14F-4D97-AF65-F5344CB8AC3E}">
        <p14:creationId xmlns:p14="http://schemas.microsoft.com/office/powerpoint/2010/main" val="12767319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31</a:t>
            </a:fld>
            <a:endParaRPr lang="it-IT"/>
          </a:p>
        </p:txBody>
      </p:sp>
    </p:spTree>
    <p:extLst>
      <p:ext uri="{BB962C8B-B14F-4D97-AF65-F5344CB8AC3E}">
        <p14:creationId xmlns:p14="http://schemas.microsoft.com/office/powerpoint/2010/main" val="2813615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a:p>
            <a:pPr marL="171450" indent="-171450">
              <a:buFontTx/>
              <a:buChar char="-"/>
            </a:pPr>
            <a:r>
              <a:rPr lang="it-IT" dirty="0"/>
              <a:t>Non racconto come è fatto l’</a:t>
            </a:r>
            <a:r>
              <a:rPr lang="it-IT" dirty="0" err="1"/>
              <a:t>alg</a:t>
            </a:r>
            <a:r>
              <a:rPr lang="it-IT" dirty="0"/>
              <a:t>.</a:t>
            </a:r>
          </a:p>
        </p:txBody>
      </p:sp>
      <p:sp>
        <p:nvSpPr>
          <p:cNvPr id="4" name="Segnaposto numero diapositiva 3"/>
          <p:cNvSpPr>
            <a:spLocks noGrp="1"/>
          </p:cNvSpPr>
          <p:nvPr>
            <p:ph type="sldNum" sz="quarter" idx="5"/>
          </p:nvPr>
        </p:nvSpPr>
        <p:spPr/>
        <p:txBody>
          <a:bodyPr/>
          <a:lstStyle/>
          <a:p>
            <a:fld id="{832AE3C3-D269-45A6-8D64-7D45180497FB}" type="slidenum">
              <a:rPr lang="it-IT" smtClean="0"/>
              <a:t>32</a:t>
            </a:fld>
            <a:endParaRPr lang="it-IT"/>
          </a:p>
        </p:txBody>
      </p:sp>
    </p:spTree>
    <p:extLst>
      <p:ext uri="{BB962C8B-B14F-4D97-AF65-F5344CB8AC3E}">
        <p14:creationId xmlns:p14="http://schemas.microsoft.com/office/powerpoint/2010/main" val="36208818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RICORDARE IL VANTAGGIO PER L APP ESTERNA: SENZA SAPERE NIENTE MA CONOSCENDO SOLO I DT VEDE TUTTO QUELLO CHE SUCCEDE NEL MONDO REALE.</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33</a:t>
            </a:fld>
            <a:endParaRPr lang="it-IT"/>
          </a:p>
        </p:txBody>
      </p:sp>
    </p:spTree>
    <p:extLst>
      <p:ext uri="{BB962C8B-B14F-4D97-AF65-F5344CB8AC3E}">
        <p14:creationId xmlns:p14="http://schemas.microsoft.com/office/powerpoint/2010/main" val="1372757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1" indent="0" algn="l" defTabSz="1219200" rtl="0" eaLnBrk="1" fontAlgn="auto" latinLnBrk="0" hangingPunct="1">
              <a:lnSpc>
                <a:spcPct val="115000"/>
              </a:lnSpc>
              <a:spcBef>
                <a:spcPts val="300"/>
              </a:spcBef>
              <a:spcAft>
                <a:spcPts val="0"/>
              </a:spcAft>
              <a:buClr>
                <a:srgbClr val="595959"/>
              </a:buClr>
              <a:buSzPct val="100000"/>
              <a:buFont typeface="Helvetica"/>
              <a:buNone/>
              <a:tabLst/>
              <a:defRPr/>
            </a:pPr>
            <a:r>
              <a:rPr lang="it-IT" sz="1200" dirty="0"/>
              <a:t>(1 min)</a:t>
            </a:r>
          </a:p>
          <a:p>
            <a:pPr marL="0" lvl="1" indent="0" defTabSz="1219200">
              <a:lnSpc>
                <a:spcPct val="115000"/>
              </a:lnSpc>
              <a:spcBef>
                <a:spcPts val="300"/>
              </a:spcBef>
              <a:buClr>
                <a:srgbClr val="595959"/>
              </a:buClr>
              <a:buSzPct val="100000"/>
              <a:buFont typeface="Helvetica"/>
              <a:buNone/>
              <a:defRPr/>
            </a:pPr>
            <a:endParaRPr lang="en-US" sz="1200" kern="0" dirty="0">
              <a:solidFill>
                <a:srgbClr val="595959"/>
              </a:solidFill>
              <a:latin typeface="Helvetica Neue"/>
              <a:sym typeface="Helvetica Neue"/>
            </a:endParaRPr>
          </a:p>
          <a:p>
            <a:pPr marL="0" lvl="1" indent="0" defTabSz="1219200">
              <a:lnSpc>
                <a:spcPct val="115000"/>
              </a:lnSpc>
              <a:spcBef>
                <a:spcPts val="300"/>
              </a:spcBef>
              <a:buClr>
                <a:srgbClr val="595959"/>
              </a:buClr>
              <a:buSzPct val="100000"/>
              <a:buFont typeface="Helvetica"/>
              <a:buNone/>
              <a:defRPr/>
            </a:pPr>
            <a:r>
              <a:rPr lang="en-US" sz="1200" kern="0" dirty="0">
                <a:solidFill>
                  <a:srgbClr val="595959"/>
                </a:solidFill>
                <a:latin typeface="Helvetica Neue"/>
                <a:sym typeface="Helvetica Neue"/>
              </a:rPr>
              <a:t>Industrial architectures:</a:t>
            </a:r>
          </a:p>
          <a:p>
            <a:pPr marL="177800" marR="0" lvl="1" indent="-177800" algn="l" defTabSz="1219200" rtl="0" eaLnBrk="1" fontAlgn="auto" latinLnBrk="0" hangingPunct="1">
              <a:lnSpc>
                <a:spcPct val="115000"/>
              </a:lnSpc>
              <a:spcBef>
                <a:spcPts val="300"/>
              </a:spcBef>
              <a:spcAft>
                <a:spcPts val="0"/>
              </a:spcAft>
              <a:buClr>
                <a:srgbClr val="595959"/>
              </a:buClr>
              <a:buSzPct val="100000"/>
              <a:buFont typeface="Helvetica"/>
              <a:buChar char="○"/>
              <a:tabLst/>
              <a:defRPr/>
            </a:pPr>
            <a:r>
              <a:rPr lang="en-US" sz="1200" kern="0" dirty="0">
                <a:solidFill>
                  <a:srgbClr val="595959"/>
                </a:solidFill>
                <a:latin typeface="Helvetica Neue"/>
                <a:ea typeface="+mn-ea"/>
                <a:cs typeface="+mn-cs"/>
              </a:rPr>
              <a:t>Resulting structures from the associated DT ecosystem;</a:t>
            </a:r>
            <a:endParaRPr lang="en-US" sz="1200" kern="0" dirty="0">
              <a:solidFill>
                <a:srgbClr val="595959"/>
              </a:solidFill>
              <a:latin typeface="Helvetica Neue"/>
              <a:ea typeface="+mn-ea"/>
              <a:cs typeface="+mn-cs"/>
              <a:sym typeface="Helvetica Neue"/>
            </a:endParaRPr>
          </a:p>
          <a:p>
            <a:pPr marL="177800" lvl="1" indent="-177800" defTabSz="1219200">
              <a:lnSpc>
                <a:spcPct val="115000"/>
              </a:lnSpc>
              <a:spcBef>
                <a:spcPts val="300"/>
              </a:spcBef>
              <a:buClr>
                <a:srgbClr val="595959"/>
              </a:buClr>
              <a:buSzPct val="100000"/>
              <a:buFont typeface="Helvetica"/>
              <a:buChar char="○"/>
              <a:defRPr/>
            </a:pPr>
            <a:r>
              <a:rPr lang="en-US" sz="1200" kern="0" dirty="0">
                <a:solidFill>
                  <a:srgbClr val="595959"/>
                </a:solidFill>
                <a:latin typeface="Helvetica Neue"/>
                <a:sym typeface="Helvetica Neue"/>
              </a:rPr>
              <a:t>New architectures definitions based on DT ecosystem graphs;</a:t>
            </a:r>
          </a:p>
          <a:p>
            <a:pPr marL="177800" lvl="1" indent="-177800" defTabSz="1219200">
              <a:lnSpc>
                <a:spcPct val="115000"/>
              </a:lnSpc>
              <a:spcBef>
                <a:spcPts val="300"/>
              </a:spcBef>
              <a:buClr>
                <a:srgbClr val="595959"/>
              </a:buClr>
              <a:buSzPct val="100000"/>
              <a:buFont typeface="Helvetica"/>
              <a:buChar char="○"/>
              <a:defRPr/>
            </a:pPr>
            <a:r>
              <a:rPr lang="en-US" sz="1200" kern="0" dirty="0">
                <a:solidFill>
                  <a:srgbClr val="595959"/>
                </a:solidFill>
                <a:latin typeface="Helvetica Neue"/>
                <a:sym typeface="Helvetica Neue"/>
              </a:rPr>
              <a:t>New architectures design tools and approaches.</a:t>
            </a:r>
          </a:p>
          <a:p>
            <a:endParaRPr lang="it-IT" dirty="0"/>
          </a:p>
          <a:p>
            <a:r>
              <a:rPr lang="it-IT" dirty="0"/>
              <a:t>Production Scheduling:</a:t>
            </a:r>
          </a:p>
          <a:p>
            <a:pPr marL="177800" lvl="1" indent="-177800" defTabSz="1219200">
              <a:lnSpc>
                <a:spcPct val="115000"/>
              </a:lnSpc>
              <a:spcBef>
                <a:spcPts val="300"/>
              </a:spcBef>
              <a:buClr>
                <a:srgbClr val="595959"/>
              </a:buClr>
              <a:buSzPct val="100000"/>
              <a:buFont typeface="Helvetica"/>
              <a:buChar char="○"/>
              <a:defRPr/>
            </a:pPr>
            <a:r>
              <a:rPr lang="en-US" sz="1200" kern="0" dirty="0">
                <a:solidFill>
                  <a:srgbClr val="595959"/>
                </a:solidFill>
                <a:latin typeface="Helvetica Neue"/>
                <a:sym typeface="Helvetica Neue"/>
              </a:rPr>
              <a:t>Advanced scheduling supported by the DT ecosystem;</a:t>
            </a:r>
          </a:p>
          <a:p>
            <a:pPr marL="177800" lvl="1" indent="-177800" defTabSz="1219200">
              <a:lnSpc>
                <a:spcPct val="115000"/>
              </a:lnSpc>
              <a:spcBef>
                <a:spcPts val="300"/>
              </a:spcBef>
              <a:buClr>
                <a:srgbClr val="595959"/>
              </a:buClr>
              <a:buSzPct val="100000"/>
              <a:buFont typeface="Helvetica"/>
              <a:buChar char="○"/>
              <a:defRPr/>
            </a:pPr>
            <a:r>
              <a:rPr lang="en-US" sz="1200" kern="0" dirty="0">
                <a:solidFill>
                  <a:srgbClr val="595959"/>
                </a:solidFill>
                <a:latin typeface="Helvetica Neue"/>
                <a:sym typeface="Helvetica Neue"/>
              </a:rPr>
              <a:t>Closed-loop Scheduling enabled by production orders, production planning and production monitoring continuous interaction.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34</a:t>
            </a:fld>
            <a:endParaRPr lang="it-IT"/>
          </a:p>
        </p:txBody>
      </p:sp>
    </p:spTree>
    <p:extLst>
      <p:ext uri="{BB962C8B-B14F-4D97-AF65-F5344CB8AC3E}">
        <p14:creationId xmlns:p14="http://schemas.microsoft.com/office/powerpoint/2010/main" val="1846532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noProof="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35</a:t>
            </a:fld>
            <a:endParaRPr lang="it-IT"/>
          </a:p>
        </p:txBody>
      </p:sp>
    </p:spTree>
    <p:extLst>
      <p:ext uri="{BB962C8B-B14F-4D97-AF65-F5344CB8AC3E}">
        <p14:creationId xmlns:p14="http://schemas.microsoft.com/office/powerpoint/2010/main" val="26029407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FINISH</a:t>
            </a:r>
          </a:p>
        </p:txBody>
      </p:sp>
      <p:sp>
        <p:nvSpPr>
          <p:cNvPr id="4" name="Segnaposto numero diapositiva 3"/>
          <p:cNvSpPr>
            <a:spLocks noGrp="1"/>
          </p:cNvSpPr>
          <p:nvPr>
            <p:ph type="sldNum" sz="quarter" idx="5"/>
          </p:nvPr>
        </p:nvSpPr>
        <p:spPr/>
        <p:txBody>
          <a:bodyPr/>
          <a:lstStyle/>
          <a:p>
            <a:fld id="{832AE3C3-D269-45A6-8D64-7D45180497FB}" type="slidenum">
              <a:rPr lang="it-IT" smtClean="0"/>
              <a:t>36</a:t>
            </a:fld>
            <a:endParaRPr lang="it-IT"/>
          </a:p>
        </p:txBody>
      </p:sp>
    </p:spTree>
    <p:extLst>
      <p:ext uri="{BB962C8B-B14F-4D97-AF65-F5344CB8AC3E}">
        <p14:creationId xmlns:p14="http://schemas.microsoft.com/office/powerpoint/2010/main" val="2674518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LE DOMANDE</a:t>
            </a:r>
          </a:p>
        </p:txBody>
      </p:sp>
      <p:sp>
        <p:nvSpPr>
          <p:cNvPr id="4" name="Segnaposto numero diapositiva 3"/>
          <p:cNvSpPr>
            <a:spLocks noGrp="1"/>
          </p:cNvSpPr>
          <p:nvPr>
            <p:ph type="sldNum" sz="quarter" idx="5"/>
          </p:nvPr>
        </p:nvSpPr>
        <p:spPr/>
        <p:txBody>
          <a:bodyPr/>
          <a:lstStyle/>
          <a:p>
            <a:fld id="{832AE3C3-D269-45A6-8D64-7D45180497FB}" type="slidenum">
              <a:rPr lang="it-IT" smtClean="0"/>
              <a:t>38</a:t>
            </a:fld>
            <a:endParaRPr lang="it-IT"/>
          </a:p>
        </p:txBody>
      </p:sp>
    </p:spTree>
    <p:extLst>
      <p:ext uri="{BB962C8B-B14F-4D97-AF65-F5344CB8AC3E}">
        <p14:creationId xmlns:p14="http://schemas.microsoft.com/office/powerpoint/2010/main" val="33476908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396000" indent="-216000" algn="l" defTabSz="914400" rtl="0" eaLnBrk="1" latinLnBrk="0" hangingPunct="1">
              <a:buFont typeface="Arial" panose="020B0604020202020204" pitchFamily="34" charset="0"/>
              <a:buChar char="•"/>
            </a:pPr>
            <a:r>
              <a:rPr lang="en-GB" sz="3600" kern="0" noProof="0" dirty="0">
                <a:solidFill>
                  <a:schemeClr val="tx1"/>
                </a:solidFill>
                <a:latin typeface="+mn-lt"/>
                <a:ea typeface="+mn-ea"/>
                <a:cs typeface="+mn-cs"/>
              </a:rPr>
              <a:t>In the first research, the most considered CODP in I4.0 is MTS; least considered is ATO</a:t>
            </a:r>
          </a:p>
          <a:p>
            <a:pPr marL="396000" indent="-216000">
              <a:buFont typeface="Arial" panose="020B0604020202020204" pitchFamily="34" charset="0"/>
              <a:buChar char="•"/>
            </a:pPr>
            <a:r>
              <a:rPr lang="en-GB" sz="3600" kern="0" noProof="0" dirty="0"/>
              <a:t>In the first research, the most considered shop floor layouts I4.0 is Job-shop; least considered is Project-shop</a:t>
            </a:r>
          </a:p>
          <a:p>
            <a:pPr marL="396000" indent="-216000">
              <a:buFont typeface="Arial" panose="020B0604020202020204" pitchFamily="34" charset="0"/>
              <a:buChar char="•"/>
            </a:pPr>
            <a:r>
              <a:rPr lang="en-GB" sz="3600" kern="0" noProof="0" dirty="0"/>
              <a:t>Most considered </a:t>
            </a:r>
            <a:r>
              <a:rPr lang="en-GB" sz="3600" kern="0" noProof="0" dirty="0">
                <a:solidFill>
                  <a:schemeClr val="tx1"/>
                </a:solidFill>
                <a:latin typeface="+mn-lt"/>
                <a:ea typeface="+mn-ea"/>
                <a:cs typeface="+mn-cs"/>
              </a:rPr>
              <a:t>technologies</a:t>
            </a:r>
            <a:r>
              <a:rPr lang="en-GB" sz="3600" kern="0" noProof="0" dirty="0"/>
              <a:t> are agent systems, present for many years, and AI, which attracted a great interest in the last years.</a:t>
            </a:r>
          </a:p>
          <a:p>
            <a:pPr marL="396000" indent="-216000">
              <a:buFont typeface="Arial" panose="020B0604020202020204" pitchFamily="34" charset="0"/>
              <a:buChar char="•"/>
            </a:pPr>
            <a:r>
              <a:rPr lang="en-GB" sz="3600" kern="0" noProof="0" dirty="0"/>
              <a:t>IoT and DT, have similar results</a:t>
            </a:r>
          </a:p>
          <a:p>
            <a:endParaRPr lang="en-GB" noProof="0" dirty="0"/>
          </a:p>
          <a:p>
            <a:r>
              <a:rPr lang="en-GB" noProof="0" dirty="0"/>
              <a:t>Finally, </a:t>
            </a:r>
            <a:r>
              <a:rPr lang="en-GB" sz="1200" kern="0" noProof="0" dirty="0"/>
              <a:t>116 articles selected.</a:t>
            </a:r>
            <a:endParaRPr lang="en-GB" noProof="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39</a:t>
            </a:fld>
            <a:endParaRPr lang="it-IT"/>
          </a:p>
        </p:txBody>
      </p:sp>
    </p:spTree>
    <p:extLst>
      <p:ext uri="{BB962C8B-B14F-4D97-AF65-F5344CB8AC3E}">
        <p14:creationId xmlns:p14="http://schemas.microsoft.com/office/powerpoint/2010/main" val="38751788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0" noProof="0" dirty="0"/>
              <a:t>UNDER INVESTIGATION</a:t>
            </a:r>
          </a:p>
        </p:txBody>
      </p:sp>
      <p:sp>
        <p:nvSpPr>
          <p:cNvPr id="4" name="Segnaposto numero diapositiva 3"/>
          <p:cNvSpPr>
            <a:spLocks noGrp="1"/>
          </p:cNvSpPr>
          <p:nvPr>
            <p:ph type="sldNum" sz="quarter" idx="5"/>
          </p:nvPr>
        </p:nvSpPr>
        <p:spPr/>
        <p:txBody>
          <a:bodyPr/>
          <a:lstStyle/>
          <a:p>
            <a:fld id="{832AE3C3-D269-45A6-8D64-7D45180497FB}" type="slidenum">
              <a:rPr lang="it-IT" smtClean="0"/>
              <a:t>40</a:t>
            </a:fld>
            <a:endParaRPr lang="it-IT"/>
          </a:p>
        </p:txBody>
      </p:sp>
    </p:spTree>
    <p:extLst>
      <p:ext uri="{BB962C8B-B14F-4D97-AF65-F5344CB8AC3E}">
        <p14:creationId xmlns:p14="http://schemas.microsoft.com/office/powerpoint/2010/main" val="850986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it-IT" sz="2400" dirty="0"/>
              <a:t>(1 min)</a:t>
            </a:r>
          </a:p>
          <a:p>
            <a:pPr marL="0" indent="0">
              <a:buNone/>
            </a:pPr>
            <a:endParaRPr lang="it-IT" sz="2400" dirty="0"/>
          </a:p>
          <a:p>
            <a:pPr marL="5715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600" kern="0" dirty="0"/>
              <a:t>Indeed, industrial systems </a:t>
            </a:r>
            <a:r>
              <a:rPr lang="en-GB" sz="3600" i="1" kern="0" dirty="0"/>
              <a:t>are naturally very complex</a:t>
            </a:r>
            <a:r>
              <a:rPr lang="en-GB" sz="3600" kern="0" dirty="0"/>
              <a:t>.</a:t>
            </a:r>
          </a:p>
          <a:p>
            <a:pPr marL="5715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600" kern="0" dirty="0"/>
              <a:t>Mass customization is not the only complexity source.</a:t>
            </a:r>
          </a:p>
          <a:p>
            <a:pPr marL="571500" marR="0" lvl="0" indent="-2160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600" kern="0" dirty="0"/>
              <a:t>Since I4.0 expects to simplify the industrial management from its physical components, modelling and considering industrial complexity is strategic … </a:t>
            </a:r>
            <a:endParaRPr lang="it-IT" sz="2400" dirty="0"/>
          </a:p>
          <a:p>
            <a:pPr marL="0" indent="0">
              <a:buNone/>
            </a:pPr>
            <a:endParaRPr lang="it-IT" sz="2400" dirty="0"/>
          </a:p>
          <a:p>
            <a:pPr marL="0" indent="0">
              <a:buNone/>
            </a:pPr>
            <a:r>
              <a:rPr lang="it-IT" sz="2400" dirty="0"/>
              <a:t>Contesto</a:t>
            </a:r>
          </a:p>
          <a:p>
            <a:pPr marL="171450" indent="-171450">
              <a:buFontTx/>
              <a:buChar char="-"/>
            </a:pPr>
            <a:r>
              <a:rPr lang="it-IT" sz="1200" dirty="0" err="1"/>
              <a:t>IIoT</a:t>
            </a:r>
            <a:r>
              <a:rPr lang="it-IT" sz="1200" dirty="0"/>
              <a:t> hanno abilitato la connessione del mondo fisico consentendoci di Vedere/azionare gli oggetti</a:t>
            </a:r>
          </a:p>
          <a:p>
            <a:pPr marL="171450" indent="-171450">
              <a:buFontTx/>
              <a:buChar char="-"/>
            </a:pPr>
            <a:r>
              <a:rPr lang="it-IT" sz="1200" dirty="0"/>
              <a:t>Parallelamente tecniche di IA per parlare col mondo fisico per capirlo, ottimizzarlo, controllarlo</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4</a:t>
            </a:fld>
            <a:endParaRPr lang="it-IT"/>
          </a:p>
        </p:txBody>
      </p:sp>
    </p:spTree>
    <p:extLst>
      <p:ext uri="{BB962C8B-B14F-4D97-AF65-F5344CB8AC3E}">
        <p14:creationId xmlns:p14="http://schemas.microsoft.com/office/powerpoint/2010/main" val="14868105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41</a:t>
            </a:fld>
            <a:endParaRPr lang="it-IT"/>
          </a:p>
        </p:txBody>
      </p:sp>
    </p:spTree>
    <p:extLst>
      <p:ext uri="{BB962C8B-B14F-4D97-AF65-F5344CB8AC3E}">
        <p14:creationId xmlns:p14="http://schemas.microsoft.com/office/powerpoint/2010/main" val="164373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indent="0">
              <a:buNone/>
            </a:pPr>
            <a:endParaRPr lang="it-IT" sz="120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5</a:t>
            </a:fld>
            <a:endParaRPr lang="it-IT"/>
          </a:p>
        </p:txBody>
      </p:sp>
    </p:spTree>
    <p:extLst>
      <p:ext uri="{BB962C8B-B14F-4D97-AF65-F5344CB8AC3E}">
        <p14:creationId xmlns:p14="http://schemas.microsoft.com/office/powerpoint/2010/main" val="1452396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t>(1 min)</a:t>
            </a:r>
          </a:p>
          <a:p>
            <a:pPr marL="0" indent="0">
              <a:buFontTx/>
              <a:buNone/>
            </a:pPr>
            <a:endParaRPr lang="it-IT" sz="1800" dirty="0"/>
          </a:p>
          <a:p>
            <a:pPr marL="0" indent="0">
              <a:buFontTx/>
              <a:buNone/>
            </a:pPr>
            <a:r>
              <a:rPr lang="it-IT" sz="1800" dirty="0"/>
              <a:t>Fino ad oggi l’unico modo che le industrie avevano per gestire la complessità era «semplificare» e «standardizzare». </a:t>
            </a:r>
          </a:p>
          <a:p>
            <a:pPr marL="0" indent="0">
              <a:buFontTx/>
              <a:buNone/>
            </a:pPr>
            <a:r>
              <a:rPr lang="it-IT" sz="1800" dirty="0"/>
              <a:t>Per anni la standardizzazione industriale è stata efficace. </a:t>
            </a:r>
          </a:p>
          <a:p>
            <a:pPr marL="0" indent="0">
              <a:buFontTx/>
              <a:buNone/>
            </a:pPr>
            <a:endParaRPr lang="it-IT"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t>May be reduced by simplifying the product design and/or the associated production process.</a:t>
            </a:r>
            <a:endParaRPr lang="it-IT" sz="1800" dirty="0"/>
          </a:p>
          <a:p>
            <a:pPr marL="0" indent="0">
              <a:buFontTx/>
              <a:buNone/>
            </a:pPr>
            <a:endParaRPr lang="it-IT" sz="1800" dirty="0"/>
          </a:p>
          <a:p>
            <a:pPr marL="0" indent="0">
              <a:buFontTx/>
              <a:buNone/>
            </a:pPr>
            <a:r>
              <a:rPr lang="it-IT" sz="1800" dirty="0"/>
              <a:t>I nuovi paradigmi richiedono però un cambiamento nei prossimi anni.</a:t>
            </a:r>
            <a:endParaRPr lang="it-IT" sz="1050" dirty="0"/>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6</a:t>
            </a:fld>
            <a:endParaRPr lang="it-IT"/>
          </a:p>
        </p:txBody>
      </p:sp>
    </p:spTree>
    <p:extLst>
      <p:ext uri="{BB962C8B-B14F-4D97-AF65-F5344CB8AC3E}">
        <p14:creationId xmlns:p14="http://schemas.microsoft.com/office/powerpoint/2010/main" val="3564383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7</a:t>
            </a:fld>
            <a:endParaRPr lang="it-IT"/>
          </a:p>
        </p:txBody>
      </p:sp>
    </p:spTree>
    <p:extLst>
      <p:ext uri="{BB962C8B-B14F-4D97-AF65-F5344CB8AC3E}">
        <p14:creationId xmlns:p14="http://schemas.microsoft.com/office/powerpoint/2010/main" val="84998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(1 min)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dirty="0"/>
          </a:p>
          <a:p>
            <a:pPr marL="171450" lvl="0" indent="-171450">
              <a:buFontTx/>
              <a:buChar char="-"/>
            </a:pPr>
            <a:r>
              <a:rPr lang="it-IT" sz="1200" dirty="0"/>
              <a:t>Il </a:t>
            </a:r>
            <a:r>
              <a:rPr lang="it-IT" sz="1200" dirty="0" err="1"/>
              <a:t>sw</a:t>
            </a:r>
            <a:r>
              <a:rPr lang="it-IT" sz="1200" dirty="0"/>
              <a:t> dovrebbe «facilitare» la gestione della complessità esistente, e non aggiungere la propria.</a:t>
            </a:r>
          </a:p>
          <a:p>
            <a:pPr lvl="1">
              <a:spcBef>
                <a:spcPts val="600"/>
              </a:spcBef>
              <a:buFontTx/>
              <a:buChar char="–"/>
            </a:pPr>
            <a:r>
              <a:rPr lang="en-US" kern="0" dirty="0"/>
              <a:t> Each IoT element is free to implement one or another communication protocol;</a:t>
            </a:r>
          </a:p>
          <a:p>
            <a:pPr lvl="1">
              <a:spcBef>
                <a:spcPts val="600"/>
              </a:spcBef>
              <a:buFontTx/>
              <a:buChar char="–"/>
            </a:pPr>
            <a:r>
              <a:rPr lang="en-US" kern="0" dirty="0"/>
              <a:t> Each IoT device has its own data structures and associated representation;</a:t>
            </a:r>
          </a:p>
          <a:p>
            <a:pPr lvl="1">
              <a:spcBef>
                <a:spcPts val="600"/>
              </a:spcBef>
              <a:buFontTx/>
              <a:buNone/>
            </a:pPr>
            <a:endParaRPr lang="it-IT" sz="1200" dirty="0"/>
          </a:p>
          <a:p>
            <a:pPr marL="171450" lvl="0" indent="-171450">
              <a:buFontTx/>
              <a:buChar char="-"/>
            </a:pPr>
            <a:r>
              <a:rPr lang="it-IT" sz="1200" dirty="0"/>
              <a:t>Nel mondo industriale: come rappresentare in maniera «standardizzata» il reparto produttivo e le sue componenti? (secondario)</a:t>
            </a:r>
          </a:p>
          <a:p>
            <a:pPr marL="171450" lvl="0" indent="-171450">
              <a:buFontTx/>
              <a:buChar char="-"/>
            </a:pPr>
            <a:r>
              <a:rPr lang="it-IT" sz="1200" dirty="0"/>
              <a:t>Accoppiamento, Silos</a:t>
            </a:r>
          </a:p>
          <a:p>
            <a:pPr marL="171450" lvl="0" indent="-171450">
              <a:buFontTx/>
              <a:buChar char="-"/>
            </a:pPr>
            <a:endParaRPr lang="it-IT" sz="1200" dirty="0"/>
          </a:p>
          <a:p>
            <a:pPr marL="0" indent="0">
              <a:buNone/>
            </a:pPr>
            <a:r>
              <a:rPr lang="en-GB" sz="1200" noProof="0" dirty="0"/>
              <a:t>Why?</a:t>
            </a:r>
            <a:br>
              <a:rPr lang="en-GB" sz="1200" noProof="0" dirty="0"/>
            </a:br>
            <a:r>
              <a:rPr lang="en-GB" sz="1200" noProof="0" dirty="0"/>
              <a:t>Because the digitization of the physical complexity is «blocked» by the digital complexity of an ecosystem of entities not «abstracted» and «open» to standardly talk to each other and with application in the digital domain.</a:t>
            </a:r>
            <a:endParaRPr lang="it-IT" dirty="0"/>
          </a:p>
          <a:p>
            <a:endParaRPr lang="it-IT"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8</a:t>
            </a:fld>
            <a:endParaRPr lang="it-IT"/>
          </a:p>
        </p:txBody>
      </p:sp>
    </p:spTree>
    <p:extLst>
      <p:ext uri="{BB962C8B-B14F-4D97-AF65-F5344CB8AC3E}">
        <p14:creationId xmlns:p14="http://schemas.microsoft.com/office/powerpoint/2010/main" val="2591367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050" dirty="0"/>
              <a:t>(1 min)</a:t>
            </a:r>
          </a:p>
          <a:p>
            <a:pPr marL="0" lvl="0" indent="0">
              <a:buFontTx/>
              <a:buNone/>
            </a:pPr>
            <a:endParaRPr lang="en-GB" sz="1050" noProof="0" dirty="0"/>
          </a:p>
          <a:p>
            <a:pPr marL="0" lvl="0" indent="0">
              <a:buFontTx/>
              <a:buNone/>
            </a:pPr>
            <a:r>
              <a:rPr lang="en-GB" sz="1050" noProof="0" dirty="0"/>
              <a:t>- Indeed, we are not leveraging the full potential of a connected physical world because it has not been properly abstracted.</a:t>
            </a:r>
          </a:p>
          <a:p>
            <a:endParaRPr lang="en-GB" noProof="0" dirty="0"/>
          </a:p>
        </p:txBody>
      </p:sp>
      <p:sp>
        <p:nvSpPr>
          <p:cNvPr id="4" name="Segnaposto numero diapositiva 3"/>
          <p:cNvSpPr>
            <a:spLocks noGrp="1"/>
          </p:cNvSpPr>
          <p:nvPr>
            <p:ph type="sldNum" sz="quarter" idx="5"/>
          </p:nvPr>
        </p:nvSpPr>
        <p:spPr/>
        <p:txBody>
          <a:bodyPr/>
          <a:lstStyle/>
          <a:p>
            <a:fld id="{832AE3C3-D269-45A6-8D64-7D45180497FB}" type="slidenum">
              <a:rPr lang="it-IT" smtClean="0"/>
              <a:t>9</a:t>
            </a:fld>
            <a:endParaRPr lang="it-IT"/>
          </a:p>
        </p:txBody>
      </p:sp>
    </p:spTree>
    <p:extLst>
      <p:ext uri="{BB962C8B-B14F-4D97-AF65-F5344CB8AC3E}">
        <p14:creationId xmlns:p14="http://schemas.microsoft.com/office/powerpoint/2010/main" val="1530639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mailto:martinellim@unimore.it" TargetMode="Externa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mailto:martinellim@unimore.it" TargetMode="Externa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grpSp>
        <p:nvGrpSpPr>
          <p:cNvPr id="14" name="Google Shape;11;p2"/>
          <p:cNvGrpSpPr/>
          <p:nvPr/>
        </p:nvGrpSpPr>
        <p:grpSpPr>
          <a:xfrm>
            <a:off x="1107189" y="1588341"/>
            <a:ext cx="994351" cy="61102"/>
            <a:chOff x="0" y="0"/>
            <a:chExt cx="1988701" cy="122202"/>
          </a:xfrm>
        </p:grpSpPr>
        <p:sp>
          <p:nvSpPr>
            <p:cNvPr id="12" name="Google Shape;12;p2"/>
            <p:cNvSpPr/>
            <p:nvPr/>
          </p:nvSpPr>
          <p:spPr>
            <a:xfrm rot="16200000">
              <a:off x="1430454" y="-436045"/>
              <a:ext cx="122204" cy="994292"/>
            </a:xfrm>
            <a:prstGeom prst="rect">
              <a:avLst/>
            </a:prstGeom>
            <a:solidFill>
              <a:schemeClr val="accent2">
                <a:satOff val="-15359"/>
                <a:lumOff val="-12000"/>
              </a:schemeClr>
            </a:solidFill>
            <a:ln w="12700" cap="flat">
              <a:noFill/>
              <a:miter lim="400000"/>
            </a:ln>
            <a:effectLst/>
          </p:spPr>
          <p:txBody>
            <a:bodyPr wrap="square" lIns="0" tIns="0" rIns="0" bIns="0" numCol="1" anchor="ctr">
              <a:noAutofit/>
            </a:bodyPr>
            <a:lstStyle/>
            <a:p>
              <a:pPr>
                <a:defRPr>
                  <a:solidFill>
                    <a:srgbClr val="000000"/>
                  </a:solidFill>
                </a:defRPr>
              </a:pPr>
              <a:endParaRPr sz="900"/>
            </a:p>
          </p:txBody>
        </p:sp>
        <p:sp>
          <p:nvSpPr>
            <p:cNvPr id="13" name="Google Shape;13;p2"/>
            <p:cNvSpPr/>
            <p:nvPr/>
          </p:nvSpPr>
          <p:spPr>
            <a:xfrm rot="16200000">
              <a:off x="440246" y="-440247"/>
              <a:ext cx="122204" cy="1002697"/>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endParaRPr sz="900"/>
            </a:p>
          </p:txBody>
        </p:sp>
      </p:grpSp>
      <p:sp>
        <p:nvSpPr>
          <p:cNvPr id="15" name="Title Text"/>
          <p:cNvSpPr txBox="1">
            <a:spLocks noGrp="1"/>
          </p:cNvSpPr>
          <p:nvPr>
            <p:ph type="title" hasCustomPrompt="1"/>
          </p:nvPr>
        </p:nvSpPr>
        <p:spPr>
          <a:xfrm>
            <a:off x="972600" y="1763267"/>
            <a:ext cx="10250801" cy="2219601"/>
          </a:xfrm>
          <a:prstGeom prst="rect">
            <a:avLst/>
          </a:prstGeom>
        </p:spPr>
        <p:txBody>
          <a:bodyPr>
            <a:noAutofit/>
          </a:bodyPr>
          <a:lstStyle>
            <a:lvl1pPr>
              <a:defRPr sz="5600">
                <a:solidFill>
                  <a:srgbClr val="1A1A1A"/>
                </a:solidFill>
              </a:defRPr>
            </a:lvl1pPr>
          </a:lstStyle>
          <a:p>
            <a:r>
              <a:t>Title Text</a:t>
            </a:r>
          </a:p>
        </p:txBody>
      </p:sp>
      <p:sp>
        <p:nvSpPr>
          <p:cNvPr id="16" name="Body Level One…"/>
          <p:cNvSpPr txBox="1">
            <a:spLocks noGrp="1"/>
          </p:cNvSpPr>
          <p:nvPr>
            <p:ph type="body" sz="quarter" idx="1" hasCustomPrompt="1"/>
          </p:nvPr>
        </p:nvSpPr>
        <p:spPr>
          <a:xfrm>
            <a:off x="972836" y="4230533"/>
            <a:ext cx="10250801" cy="721601"/>
          </a:xfrm>
          <a:prstGeom prst="rect">
            <a:avLst/>
          </a:prstGeom>
        </p:spPr>
        <p:txBody>
          <a:bodyPr>
            <a:noAutofit/>
          </a:bodyPr>
          <a:lstStyle>
            <a:lvl1pPr marL="268288" indent="-195263">
              <a:lnSpc>
                <a:spcPct val="100000"/>
              </a:lnSpc>
              <a:buClrTx/>
              <a:buSzTx/>
              <a:buFont typeface="Arial" panose="020B0604020202020204" pitchFamily="34" charset="0"/>
              <a:buChar char="•"/>
              <a:defRPr sz="2100"/>
            </a:lvl1pPr>
            <a:lvl2pPr marL="268288" indent="-176213">
              <a:lnSpc>
                <a:spcPct val="100000"/>
              </a:lnSpc>
              <a:buClrTx/>
              <a:buSzTx/>
              <a:buFont typeface="Arial" panose="020B0604020202020204" pitchFamily="34" charset="0"/>
              <a:buChar char="•"/>
              <a:defRPr sz="2100"/>
            </a:lvl2pPr>
            <a:lvl3pPr marL="268288" indent="-176213">
              <a:lnSpc>
                <a:spcPct val="100000"/>
              </a:lnSpc>
              <a:buClrTx/>
              <a:buSzTx/>
              <a:buFont typeface="Arial" panose="020B0604020202020204" pitchFamily="34" charset="0"/>
              <a:buChar char="•"/>
              <a:defRPr sz="2100"/>
            </a:lvl3pPr>
            <a:lvl4pPr marL="268288" indent="-176213">
              <a:lnSpc>
                <a:spcPct val="100000"/>
              </a:lnSpc>
              <a:buClrTx/>
              <a:buSzTx/>
              <a:buFont typeface="Arial" panose="020B0604020202020204" pitchFamily="34" charset="0"/>
              <a:buChar char="•"/>
              <a:defRPr sz="2100"/>
            </a:lvl4pPr>
            <a:lvl5pPr marL="268288" indent="-176213">
              <a:lnSpc>
                <a:spcPct val="100000"/>
              </a:lnSpc>
              <a:buClrTx/>
              <a:buSzTx/>
              <a:buFont typeface="Arial" panose="020B0604020202020204" pitchFamily="34" charset="0"/>
              <a:buChar char="•"/>
              <a:defRPr sz="2100"/>
            </a:lvl5pPr>
            <a:lvl6pPr>
              <a:buSzPct val="100000"/>
              <a:defRPr/>
            </a:lvl6pPr>
            <a:lvl7pPr>
              <a:buSzPct val="100000"/>
              <a:defRPr/>
            </a:lvl7pPr>
            <a:lvl8pPr>
              <a:buSzPct val="100000"/>
              <a:defRPr/>
            </a:lvl8pPr>
          </a:lstStyle>
          <a:p>
            <a:pPr marL="479913" marR="0" lvl="0" indent="-406888" algn="l" defTabSz="1219200" rtl="0" eaLnBrk="1" fontAlgn="auto" latinLnBrk="0" hangingPunct="1">
              <a:lnSpc>
                <a:spcPct val="115000"/>
              </a:lnSpc>
              <a:spcBef>
                <a:spcPts val="0"/>
              </a:spcBef>
              <a:spcAft>
                <a:spcPts val="0"/>
              </a:spcAft>
              <a:buClr>
                <a:srgbClr val="595959"/>
              </a:buClr>
              <a:buSzPct val="100000"/>
              <a:buFont typeface="Helvetica"/>
              <a:buChar char="●"/>
              <a:tabLst/>
              <a:defRPr/>
            </a:pPr>
            <a:r>
              <a:rPr kumimoji="0" lang="en-US" sz="1700" b="0" i="0" u="none" strike="noStrike" kern="0" cap="none" spc="0" normalizeH="0" baseline="0" noProof="0" dirty="0">
                <a:ln>
                  <a:noFill/>
                </a:ln>
                <a:solidFill>
                  <a:srgbClr val="595959"/>
                </a:solidFill>
                <a:effectLst/>
                <a:uLnTx/>
                <a:uFillTx/>
                <a:latin typeface="Helvetica Neue"/>
                <a:sym typeface="Helvetica Neue"/>
              </a:rPr>
              <a:t>Body Level One</a:t>
            </a:r>
          </a:p>
          <a:p>
            <a:pPr marL="769216" marR="0" lvl="1" indent="-461241" algn="l" defTabSz="1219200" rtl="0" eaLnBrk="1" fontAlgn="auto" latinLnBrk="0" hangingPunct="1">
              <a:lnSpc>
                <a:spcPct val="115000"/>
              </a:lnSpc>
              <a:spcBef>
                <a:spcPts val="0"/>
              </a:spcBef>
              <a:spcAft>
                <a:spcPts val="0"/>
              </a:spcAft>
              <a:buClr>
                <a:srgbClr val="595959"/>
              </a:buClr>
              <a:buSzPct val="100000"/>
              <a:buFont typeface="Helvetica"/>
              <a:buChar char="○"/>
              <a:tabLst/>
              <a:defRPr/>
            </a:pPr>
            <a:r>
              <a:rPr kumimoji="0" lang="en-US" sz="1700" b="0" i="0" u="none" strike="noStrike" kern="0" cap="none" spc="0" normalizeH="0" baseline="0" noProof="0" dirty="0">
                <a:ln>
                  <a:noFill/>
                </a:ln>
                <a:solidFill>
                  <a:srgbClr val="595959"/>
                </a:solidFill>
                <a:effectLst/>
                <a:uLnTx/>
                <a:uFillTx/>
                <a:latin typeface="Helvetica Neue"/>
                <a:sym typeface="Helvetica Neue"/>
              </a:rPr>
              <a:t>Body Level Two</a:t>
            </a:r>
          </a:p>
          <a:p>
            <a:pPr marL="997816" marR="0" lvl="2" indent="-461241" algn="l" defTabSz="1219200" rtl="0" eaLnBrk="1" fontAlgn="auto" latinLnBrk="0" hangingPunct="1">
              <a:lnSpc>
                <a:spcPct val="115000"/>
              </a:lnSpc>
              <a:spcBef>
                <a:spcPts val="0"/>
              </a:spcBef>
              <a:spcAft>
                <a:spcPts val="0"/>
              </a:spcAft>
              <a:buClr>
                <a:srgbClr val="595959"/>
              </a:buClr>
              <a:buSzPct val="100000"/>
              <a:buFont typeface="Helvetica"/>
              <a:buChar char="■"/>
              <a:tabLst/>
              <a:defRPr/>
            </a:pPr>
            <a:r>
              <a:rPr kumimoji="0" lang="en-US" sz="1700" b="0" i="0" u="none" strike="noStrike" kern="0" cap="none" spc="0" normalizeH="0" baseline="0" noProof="0" dirty="0">
                <a:ln>
                  <a:noFill/>
                </a:ln>
                <a:solidFill>
                  <a:srgbClr val="595959"/>
                </a:solidFill>
                <a:effectLst/>
                <a:uLnTx/>
                <a:uFillTx/>
                <a:latin typeface="Helvetica Neue"/>
                <a:sym typeface="Helvetica Neue"/>
              </a:rPr>
              <a:t>Body Level Three</a:t>
            </a:r>
          </a:p>
          <a:p>
            <a:pPr marL="1226416" marR="0" lvl="3" indent="-461241" algn="l" defTabSz="1219200" rtl="0" eaLnBrk="1" fontAlgn="auto" latinLnBrk="0" hangingPunct="1">
              <a:lnSpc>
                <a:spcPct val="115000"/>
              </a:lnSpc>
              <a:spcBef>
                <a:spcPts val="0"/>
              </a:spcBef>
              <a:spcAft>
                <a:spcPts val="0"/>
              </a:spcAft>
              <a:buClr>
                <a:srgbClr val="595959"/>
              </a:buClr>
              <a:buSzPct val="100000"/>
              <a:buFont typeface="Helvetica"/>
              <a:buChar char="●"/>
              <a:tabLst/>
              <a:defRPr/>
            </a:pPr>
            <a:r>
              <a:rPr kumimoji="0" lang="en-US" sz="1700" b="0" i="0" u="none" strike="noStrike" kern="0" cap="none" spc="0" normalizeH="0" baseline="0" noProof="0" dirty="0">
                <a:ln>
                  <a:noFill/>
                </a:ln>
                <a:solidFill>
                  <a:srgbClr val="595959"/>
                </a:solidFill>
                <a:effectLst/>
                <a:uLnTx/>
                <a:uFillTx/>
                <a:latin typeface="Helvetica Neue"/>
                <a:sym typeface="Helvetica Neue"/>
              </a:rPr>
              <a:t>Body Level Four</a:t>
            </a:r>
          </a:p>
          <a:p>
            <a:pPr marL="1455016" marR="0" lvl="4" indent="-461241" algn="l" defTabSz="1219200" rtl="0" eaLnBrk="1" fontAlgn="auto" latinLnBrk="0" hangingPunct="1">
              <a:lnSpc>
                <a:spcPct val="115000"/>
              </a:lnSpc>
              <a:spcBef>
                <a:spcPts val="0"/>
              </a:spcBef>
              <a:spcAft>
                <a:spcPts val="0"/>
              </a:spcAft>
              <a:buClr>
                <a:srgbClr val="595959"/>
              </a:buClr>
              <a:buSzPct val="100000"/>
              <a:buFont typeface="Helvetica"/>
              <a:buChar char="○"/>
              <a:tabLst/>
              <a:defRPr/>
            </a:pPr>
            <a:r>
              <a:rPr kumimoji="0" lang="en-US" sz="1700" b="0" i="0" u="none" strike="noStrike" kern="0" cap="none" spc="0" normalizeH="0" baseline="0" noProof="0" dirty="0">
                <a:ln>
                  <a:noFill/>
                </a:ln>
                <a:solidFill>
                  <a:srgbClr val="595959"/>
                </a:solidFill>
                <a:effectLst/>
                <a:uLnTx/>
                <a:uFillTx/>
                <a:latin typeface="Helvetica Neue"/>
                <a:sym typeface="Helvetica Neue"/>
              </a:rPr>
              <a:t>Body Level Five</a:t>
            </a:r>
          </a:p>
        </p:txBody>
      </p:sp>
      <p:sp>
        <p:nvSpPr>
          <p:cNvPr id="18" name="Slide Number"/>
          <p:cNvSpPr txBox="1">
            <a:spLocks noGrp="1"/>
          </p:cNvSpPr>
          <p:nvPr>
            <p:ph type="sldNum" sz="quarter" idx="2"/>
          </p:nvPr>
        </p:nvSpPr>
        <p:spPr>
          <a:prstGeom prst="rect">
            <a:avLst/>
          </a:prstGeom>
        </p:spPr>
        <p:txBody>
          <a:bodyPr>
            <a:noAutofit/>
          </a:bodyPr>
          <a:lstStyle/>
          <a:p>
            <a:fld id="{86CB4B4D-7CA3-9044-876B-883B54F8677D}" type="slidenum">
              <a:t>‹N›</a:t>
            </a:fld>
            <a:endParaRPr/>
          </a:p>
        </p:txBody>
      </p:sp>
    </p:spTree>
    <p:extLst>
      <p:ext uri="{BB962C8B-B14F-4D97-AF65-F5344CB8AC3E}">
        <p14:creationId xmlns:p14="http://schemas.microsoft.com/office/powerpoint/2010/main" val="7992208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5" name="Google Shape;24;p4"/>
          <p:cNvSpPr/>
          <p:nvPr/>
        </p:nvSpPr>
        <p:spPr>
          <a:xfrm>
            <a:off x="-1" y="-1"/>
            <a:ext cx="12192001" cy="650401"/>
          </a:xfrm>
          <a:prstGeom prst="rect">
            <a:avLst/>
          </a:prstGeom>
          <a:solidFill>
            <a:srgbClr val="E9EDEE"/>
          </a:solidFill>
          <a:ln w="12700">
            <a:miter lim="400000"/>
          </a:ln>
        </p:spPr>
        <p:txBody>
          <a:bodyPr lIns="0" tIns="0" rIns="0" bIns="0" anchor="ctr">
            <a:noAutofit/>
          </a:bodyPr>
          <a:lstStyle/>
          <a:p>
            <a:pPr>
              <a:defRPr>
                <a:solidFill>
                  <a:srgbClr val="000000"/>
                </a:solidFill>
              </a:defRPr>
            </a:pPr>
            <a:endParaRPr sz="900"/>
          </a:p>
        </p:txBody>
      </p:sp>
      <p:sp>
        <p:nvSpPr>
          <p:cNvPr id="26" name="Title Text"/>
          <p:cNvSpPr txBox="1">
            <a:spLocks noGrp="1"/>
          </p:cNvSpPr>
          <p:nvPr>
            <p:ph type="title" hasCustomPrompt="1"/>
          </p:nvPr>
        </p:nvSpPr>
        <p:spPr>
          <a:xfrm>
            <a:off x="970200" y="0"/>
            <a:ext cx="10251600" cy="650400"/>
          </a:xfrm>
          <a:prstGeom prst="rect">
            <a:avLst/>
          </a:prstGeom>
        </p:spPr>
        <p:txBody>
          <a:bodyPr anchor="ctr">
            <a:noAutofit/>
          </a:bodyPr>
          <a:lstStyle>
            <a:lvl1pPr>
              <a:defRPr sz="3400">
                <a:solidFill>
                  <a:srgbClr val="1A1A1A"/>
                </a:solidFill>
              </a:defRPr>
            </a:lvl1pPr>
          </a:lstStyle>
          <a:p>
            <a:r>
              <a:rPr dirty="0"/>
              <a:t>Title Text</a:t>
            </a:r>
          </a:p>
        </p:txBody>
      </p:sp>
      <p:sp>
        <p:nvSpPr>
          <p:cNvPr id="27" name="Body Level One…"/>
          <p:cNvSpPr txBox="1">
            <a:spLocks noGrp="1"/>
          </p:cNvSpPr>
          <p:nvPr>
            <p:ph type="body" sz="half" idx="1" hasCustomPrompt="1"/>
          </p:nvPr>
        </p:nvSpPr>
        <p:spPr>
          <a:xfrm>
            <a:off x="972600" y="1755833"/>
            <a:ext cx="10251601" cy="3014801"/>
          </a:xfrm>
          <a:prstGeom prst="rect">
            <a:avLst/>
          </a:prstGeom>
        </p:spPr>
        <p:txBody>
          <a:bodyPr>
            <a:noAutofit/>
          </a:bodyPr>
          <a:lstStyle/>
          <a:p>
            <a:r>
              <a:t>Body Level One</a:t>
            </a:r>
          </a:p>
          <a:p>
            <a:pPr lvl="1"/>
            <a:r>
              <a:t>Body Level Two</a:t>
            </a:r>
          </a:p>
          <a:p>
            <a:pPr lvl="2"/>
            <a:r>
              <a:t>Body Level Three</a:t>
            </a:r>
          </a:p>
          <a:p>
            <a:pPr lvl="3"/>
            <a:r>
              <a:t>Body Level Four</a:t>
            </a:r>
          </a:p>
          <a:p>
            <a:pPr lvl="4"/>
            <a:r>
              <a:t>Body Level Five</a:t>
            </a:r>
          </a:p>
        </p:txBody>
      </p:sp>
      <p:grpSp>
        <p:nvGrpSpPr>
          <p:cNvPr id="31" name="Google Shape;11;p2"/>
          <p:cNvGrpSpPr/>
          <p:nvPr/>
        </p:nvGrpSpPr>
        <p:grpSpPr>
          <a:xfrm>
            <a:off x="1082817" y="832795"/>
            <a:ext cx="994351" cy="61102"/>
            <a:chOff x="0" y="0"/>
            <a:chExt cx="1988701" cy="122202"/>
          </a:xfrm>
        </p:grpSpPr>
        <p:sp>
          <p:nvSpPr>
            <p:cNvPr id="29" name="Google Shape;12;p2"/>
            <p:cNvSpPr/>
            <p:nvPr/>
          </p:nvSpPr>
          <p:spPr>
            <a:xfrm rot="16200000">
              <a:off x="1430454" y="-436045"/>
              <a:ext cx="122204" cy="994292"/>
            </a:xfrm>
            <a:prstGeom prst="rect">
              <a:avLst/>
            </a:prstGeom>
            <a:solidFill>
              <a:schemeClr val="accent2">
                <a:satOff val="-15359"/>
                <a:lumOff val="-12000"/>
              </a:schemeClr>
            </a:solidFill>
            <a:ln w="12700" cap="flat">
              <a:noFill/>
              <a:miter lim="400000"/>
            </a:ln>
            <a:effectLst/>
          </p:spPr>
          <p:txBody>
            <a:bodyPr wrap="square" lIns="0" tIns="0" rIns="0" bIns="0" numCol="1" anchor="ctr">
              <a:noAutofit/>
            </a:bodyPr>
            <a:lstStyle/>
            <a:p>
              <a:pPr>
                <a:defRPr>
                  <a:solidFill>
                    <a:srgbClr val="000000"/>
                  </a:solidFill>
                </a:defRPr>
              </a:pPr>
              <a:endParaRPr sz="900"/>
            </a:p>
          </p:txBody>
        </p:sp>
        <p:sp>
          <p:nvSpPr>
            <p:cNvPr id="30" name="Google Shape;13;p2"/>
            <p:cNvSpPr/>
            <p:nvPr/>
          </p:nvSpPr>
          <p:spPr>
            <a:xfrm rot="16200000">
              <a:off x="440246" y="-440247"/>
              <a:ext cx="122204" cy="1002697"/>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endParaRPr sz="900"/>
            </a:p>
          </p:txBody>
        </p:sp>
      </p:grpSp>
      <p:sp>
        <p:nvSpPr>
          <p:cNvPr id="32" name="Slide Number"/>
          <p:cNvSpPr txBox="1">
            <a:spLocks noGrp="1"/>
          </p:cNvSpPr>
          <p:nvPr>
            <p:ph type="sldNum" sz="quarter" idx="2"/>
          </p:nvPr>
        </p:nvSpPr>
        <p:spPr>
          <a:prstGeom prst="rect">
            <a:avLst/>
          </a:prstGeom>
        </p:spPr>
        <p:txBody>
          <a:bodyPr>
            <a:noAutofit/>
          </a:bodyPr>
          <a:lstStyle/>
          <a:p>
            <a:fld id="{86CB4B4D-7CA3-9044-876B-883B54F8677D}" type="slidenum">
              <a:t>‹N›</a:t>
            </a:fld>
            <a:endParaRPr/>
          </a:p>
        </p:txBody>
      </p:sp>
    </p:spTree>
    <p:extLst>
      <p:ext uri="{BB962C8B-B14F-4D97-AF65-F5344CB8AC3E}">
        <p14:creationId xmlns:p14="http://schemas.microsoft.com/office/powerpoint/2010/main" val="216780429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TITLE_AND_BODY_1">
    <p:spTree>
      <p:nvGrpSpPr>
        <p:cNvPr id="1" name=""/>
        <p:cNvGrpSpPr/>
        <p:nvPr/>
      </p:nvGrpSpPr>
      <p:grpSpPr>
        <a:xfrm>
          <a:off x="0" y="0"/>
          <a:ext cx="0" cy="0"/>
          <a:chOff x="0" y="0"/>
          <a:chExt cx="0" cy="0"/>
        </a:xfrm>
      </p:grpSpPr>
      <p:sp>
        <p:nvSpPr>
          <p:cNvPr id="39" name="Google Shape;32;p5"/>
          <p:cNvSpPr/>
          <p:nvPr/>
        </p:nvSpPr>
        <p:spPr>
          <a:xfrm>
            <a:off x="-1" y="0"/>
            <a:ext cx="12192001" cy="682000"/>
          </a:xfrm>
          <a:prstGeom prst="rect">
            <a:avLst/>
          </a:prstGeom>
          <a:solidFill>
            <a:srgbClr val="E9EDEE"/>
          </a:solidFill>
          <a:ln w="12700">
            <a:miter lim="400000"/>
          </a:ln>
        </p:spPr>
        <p:txBody>
          <a:bodyPr lIns="0" tIns="0" rIns="0" bIns="0" anchor="ctr">
            <a:noAutofit/>
          </a:bodyPr>
          <a:lstStyle/>
          <a:p>
            <a:pPr>
              <a:defRPr>
                <a:solidFill>
                  <a:srgbClr val="000000"/>
                </a:solidFill>
              </a:defRPr>
            </a:pPr>
            <a:endParaRPr sz="900"/>
          </a:p>
        </p:txBody>
      </p:sp>
      <p:sp>
        <p:nvSpPr>
          <p:cNvPr id="40" name="Title Text"/>
          <p:cNvSpPr txBox="1">
            <a:spLocks noGrp="1"/>
          </p:cNvSpPr>
          <p:nvPr>
            <p:ph type="title" hasCustomPrompt="1"/>
          </p:nvPr>
        </p:nvSpPr>
        <p:spPr>
          <a:xfrm>
            <a:off x="970200" y="0"/>
            <a:ext cx="10251600" cy="682000"/>
          </a:xfrm>
          <a:prstGeom prst="rect">
            <a:avLst/>
          </a:prstGeom>
        </p:spPr>
        <p:txBody>
          <a:bodyPr anchor="ctr">
            <a:noAutofit/>
          </a:bodyPr>
          <a:lstStyle>
            <a:lvl1pPr>
              <a:defRPr sz="3400">
                <a:solidFill>
                  <a:srgbClr val="1A1A1A"/>
                </a:solidFill>
              </a:defRPr>
            </a:lvl1pPr>
          </a:lstStyle>
          <a:p>
            <a:r>
              <a:rPr dirty="0"/>
              <a:t>Title Text</a:t>
            </a:r>
          </a:p>
        </p:txBody>
      </p:sp>
      <p:sp>
        <p:nvSpPr>
          <p:cNvPr id="41" name="Body Level One…"/>
          <p:cNvSpPr txBox="1">
            <a:spLocks noGrp="1"/>
          </p:cNvSpPr>
          <p:nvPr>
            <p:ph type="body" sz="half" idx="1" hasCustomPrompt="1"/>
          </p:nvPr>
        </p:nvSpPr>
        <p:spPr>
          <a:xfrm>
            <a:off x="972600" y="1755833"/>
            <a:ext cx="10251601" cy="3014801"/>
          </a:xfrm>
          <a:prstGeom prst="rect">
            <a:avLst/>
          </a:prstGeom>
        </p:spPr>
        <p:txBody>
          <a:bodyPr>
            <a:noAutofit/>
          </a:bodyPr>
          <a:lstStyle/>
          <a:p>
            <a:r>
              <a:t>Body Level One</a:t>
            </a:r>
          </a:p>
          <a:p>
            <a:pPr lvl="1"/>
            <a:r>
              <a:t>Body Level Two</a:t>
            </a:r>
          </a:p>
          <a:p>
            <a:pPr lvl="2"/>
            <a:r>
              <a:t>Body Level Three</a:t>
            </a:r>
          </a:p>
          <a:p>
            <a:pPr lvl="3"/>
            <a:r>
              <a:t>Body Level Four</a:t>
            </a:r>
          </a:p>
          <a:p>
            <a:pPr lvl="4"/>
            <a:r>
              <a:t>Body Level Five</a:t>
            </a:r>
          </a:p>
        </p:txBody>
      </p:sp>
      <p:grpSp>
        <p:nvGrpSpPr>
          <p:cNvPr id="45" name="Google Shape;11;p2"/>
          <p:cNvGrpSpPr/>
          <p:nvPr/>
        </p:nvGrpSpPr>
        <p:grpSpPr>
          <a:xfrm>
            <a:off x="1082817" y="832795"/>
            <a:ext cx="994351" cy="61102"/>
            <a:chOff x="0" y="0"/>
            <a:chExt cx="1988701" cy="122202"/>
          </a:xfrm>
        </p:grpSpPr>
        <p:sp>
          <p:nvSpPr>
            <p:cNvPr id="43" name="Google Shape;12;p2"/>
            <p:cNvSpPr/>
            <p:nvPr/>
          </p:nvSpPr>
          <p:spPr>
            <a:xfrm rot="16200000">
              <a:off x="1430454" y="-436045"/>
              <a:ext cx="122204" cy="994292"/>
            </a:xfrm>
            <a:prstGeom prst="rect">
              <a:avLst/>
            </a:prstGeom>
            <a:solidFill>
              <a:schemeClr val="accent2">
                <a:satOff val="-15359"/>
                <a:lumOff val="-12000"/>
              </a:schemeClr>
            </a:solidFill>
            <a:ln w="12700" cap="flat">
              <a:noFill/>
              <a:miter lim="400000"/>
            </a:ln>
            <a:effectLst/>
          </p:spPr>
          <p:txBody>
            <a:bodyPr wrap="square" lIns="0" tIns="0" rIns="0" bIns="0" numCol="1" anchor="ctr">
              <a:noAutofit/>
            </a:bodyPr>
            <a:lstStyle/>
            <a:p>
              <a:pPr>
                <a:defRPr>
                  <a:solidFill>
                    <a:srgbClr val="000000"/>
                  </a:solidFill>
                </a:defRPr>
              </a:pPr>
              <a:endParaRPr sz="900"/>
            </a:p>
          </p:txBody>
        </p:sp>
        <p:sp>
          <p:nvSpPr>
            <p:cNvPr id="44" name="Google Shape;13;p2"/>
            <p:cNvSpPr/>
            <p:nvPr/>
          </p:nvSpPr>
          <p:spPr>
            <a:xfrm rot="16200000">
              <a:off x="440246" y="-440247"/>
              <a:ext cx="122204" cy="1002697"/>
            </a:xfrm>
            <a:prstGeom prst="rect">
              <a:avLst/>
            </a:prstGeom>
            <a:solidFill>
              <a:schemeClr val="accent5"/>
            </a:solidFill>
            <a:ln w="12700" cap="flat">
              <a:noFill/>
              <a:miter lim="400000"/>
            </a:ln>
            <a:effectLst/>
          </p:spPr>
          <p:txBody>
            <a:bodyPr wrap="square" lIns="0" tIns="0" rIns="0" bIns="0" numCol="1" anchor="ctr">
              <a:noAutofit/>
            </a:bodyPr>
            <a:lstStyle/>
            <a:p>
              <a:pPr>
                <a:defRPr>
                  <a:solidFill>
                    <a:srgbClr val="000000"/>
                  </a:solidFill>
                </a:defRPr>
              </a:pPr>
              <a:endParaRPr sz="900"/>
            </a:p>
          </p:txBody>
        </p:sp>
      </p:grpSp>
      <p:sp>
        <p:nvSpPr>
          <p:cNvPr id="46" name="Slide Number"/>
          <p:cNvSpPr txBox="1">
            <a:spLocks noGrp="1"/>
          </p:cNvSpPr>
          <p:nvPr>
            <p:ph type="sldNum" sz="quarter" idx="2"/>
          </p:nvPr>
        </p:nvSpPr>
        <p:spPr>
          <a:prstGeom prst="rect">
            <a:avLst/>
          </a:prstGeom>
        </p:spPr>
        <p:txBody>
          <a:bodyPr>
            <a:noAutofit/>
          </a:bodyPr>
          <a:lstStyle/>
          <a:p>
            <a:fld id="{86CB4B4D-7CA3-9044-876B-883B54F8677D}" type="slidenum">
              <a:t>‹N›</a:t>
            </a:fld>
            <a:endParaRPr/>
          </a:p>
        </p:txBody>
      </p:sp>
    </p:spTree>
    <p:extLst>
      <p:ext uri="{BB962C8B-B14F-4D97-AF65-F5344CB8AC3E}">
        <p14:creationId xmlns:p14="http://schemas.microsoft.com/office/powerpoint/2010/main" val="651847786"/>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reserve="1">
  <p:cSld name="CAPTION_ONLY">
    <p:spTree>
      <p:nvGrpSpPr>
        <p:cNvPr id="1" name=""/>
        <p:cNvGrpSpPr/>
        <p:nvPr/>
      </p:nvGrpSpPr>
      <p:grpSpPr>
        <a:xfrm>
          <a:off x="0" y="0"/>
          <a:ext cx="0" cy="0"/>
          <a:chOff x="0" y="0"/>
          <a:chExt cx="0" cy="0"/>
        </a:xfrm>
      </p:grpSpPr>
      <p:sp>
        <p:nvSpPr>
          <p:cNvPr id="68" name="Body Level One…"/>
          <p:cNvSpPr txBox="1">
            <a:spLocks noGrp="1"/>
          </p:cNvSpPr>
          <p:nvPr>
            <p:ph type="body" sz="quarter" idx="1" hasCustomPrompt="1"/>
          </p:nvPr>
        </p:nvSpPr>
        <p:spPr>
          <a:xfrm>
            <a:off x="966600" y="5561620"/>
            <a:ext cx="10263201" cy="614001"/>
          </a:xfrm>
          <a:prstGeom prst="rect">
            <a:avLst/>
          </a:prstGeom>
        </p:spPr>
        <p:txBody>
          <a:bodyPr anchor="ctr">
            <a:noAutofit/>
          </a:bodyPr>
          <a:lstStyle>
            <a:lvl1pPr marL="304800" indent="-19050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69" name="Slide Number"/>
          <p:cNvSpPr txBox="1">
            <a:spLocks noGrp="1"/>
          </p:cNvSpPr>
          <p:nvPr>
            <p:ph type="sldNum" sz="quarter" idx="2"/>
          </p:nvPr>
        </p:nvSpPr>
        <p:spPr>
          <a:prstGeom prst="rect">
            <a:avLst/>
          </a:prstGeom>
        </p:spPr>
        <p:txBody>
          <a:bodyPr>
            <a:noAutofit/>
          </a:bodyPr>
          <a:lstStyle/>
          <a:p>
            <a:fld id="{86CB4B4D-7CA3-9044-876B-883B54F8677D}" type="slidenum">
              <a:t>‹N›</a:t>
            </a:fld>
            <a:endParaRPr/>
          </a:p>
        </p:txBody>
      </p:sp>
      <p:sp>
        <p:nvSpPr>
          <p:cNvPr id="7" name="CasellaDiTesto 6">
            <a:extLst>
              <a:ext uri="{FF2B5EF4-FFF2-40B4-BE49-F238E27FC236}">
                <a16:creationId xmlns:a16="http://schemas.microsoft.com/office/drawing/2014/main" id="{8555163D-58B2-48FF-62C0-4317306BA7B3}"/>
              </a:ext>
            </a:extLst>
          </p:cNvPr>
          <p:cNvSpPr txBox="1"/>
          <p:nvPr userDrawn="1"/>
        </p:nvSpPr>
        <p:spPr>
          <a:xfrm>
            <a:off x="3047301" y="6476528"/>
            <a:ext cx="6094602" cy="2380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0" marR="0" lvl="0" indent="0" algn="ctr" defTabSz="457200" rtl="0" eaLnBrk="1" fontAlgn="auto" latinLnBrk="0" hangingPunct="1">
              <a:lnSpc>
                <a:spcPct val="115000"/>
              </a:lnSpc>
              <a:spcBef>
                <a:spcPts val="0"/>
              </a:spcBef>
              <a:spcAft>
                <a:spcPts val="0"/>
              </a:spcAft>
              <a:buClrTx/>
              <a:buSzTx/>
              <a:buFontTx/>
              <a:buNone/>
              <a:tabLst/>
              <a:defRPr sz="1800">
                <a:solidFill>
                  <a:srgbClr val="244061"/>
                </a:solidFill>
                <a:latin typeface="Helvetica Neue"/>
                <a:ea typeface="Helvetica Neue"/>
                <a:cs typeface="Helvetica Neue"/>
                <a:sym typeface="Helvetica Neue"/>
              </a:defRPr>
            </a:pPr>
            <a:r>
              <a:rPr kumimoji="0" lang="it-IT" sz="900" b="0" i="0" u="none" strike="noStrike" kern="1200" cap="none" spc="0" normalizeH="0" baseline="0" noProof="0" dirty="0">
                <a:ln>
                  <a:noFill/>
                </a:ln>
                <a:solidFill>
                  <a:srgbClr val="244061"/>
                </a:solidFill>
                <a:effectLst/>
                <a:uLnTx/>
                <a:uFillTx/>
                <a:latin typeface="Helvetica Neue"/>
                <a:sym typeface="Helvetica Neue"/>
              </a:rPr>
              <a:t>2024 – Matteo Martinelli, </a:t>
            </a:r>
            <a:r>
              <a:rPr kumimoji="0" lang="it-IT" sz="900" b="0" i="0" u="none" strike="noStrike" kern="1200" cap="none" spc="0" normalizeH="0" baseline="0" noProof="0" dirty="0" err="1">
                <a:ln>
                  <a:noFill/>
                </a:ln>
                <a:solidFill>
                  <a:srgbClr val="244061"/>
                </a:solidFill>
                <a:effectLst/>
                <a:uLnTx/>
                <a:uFillTx/>
                <a:latin typeface="Helvetica Neue"/>
                <a:sym typeface="Helvetica Neue"/>
              </a:rPr>
              <a:t>Ph.D</a:t>
            </a:r>
            <a:r>
              <a:rPr kumimoji="0" lang="it-IT" sz="900" b="0" i="0" u="none" strike="noStrike" kern="1200" cap="none" spc="0" normalizeH="0" baseline="0" noProof="0" dirty="0">
                <a:ln>
                  <a:noFill/>
                </a:ln>
                <a:solidFill>
                  <a:srgbClr val="244061"/>
                </a:solidFill>
                <a:effectLst/>
                <a:uLnTx/>
                <a:uFillTx/>
                <a:latin typeface="Helvetica Neue"/>
                <a:sym typeface="Helvetica Neue"/>
              </a:rPr>
              <a:t>. candidate (</a:t>
            </a:r>
            <a:r>
              <a:rPr kumimoji="0" lang="it-IT" sz="900" b="0" i="0" u="none" strike="noStrike" kern="1200" cap="none" spc="0" normalizeH="0" baseline="0" noProof="0" dirty="0">
                <a:ln>
                  <a:noFill/>
                </a:ln>
                <a:solidFill>
                  <a:srgbClr val="244061"/>
                </a:solidFill>
                <a:effectLst/>
                <a:uLnTx/>
                <a:uFillTx/>
                <a:latin typeface="Helvetica Neue"/>
                <a:sym typeface="Helvetica Neue"/>
                <a:hlinkClick r:id="rId2"/>
              </a:rPr>
              <a:t>martinellim@unimore.it</a:t>
            </a:r>
            <a:r>
              <a:rPr kumimoji="0" lang="it-IT" sz="900" b="0" i="0" u="none" strike="noStrike" kern="1200" cap="none" spc="0" normalizeH="0" baseline="0" noProof="0" dirty="0">
                <a:ln>
                  <a:noFill/>
                </a:ln>
                <a:solidFill>
                  <a:srgbClr val="244061"/>
                </a:solidFill>
                <a:effectLst/>
                <a:uLnTx/>
                <a:uFillTx/>
                <a:latin typeface="Helvetica Neue"/>
                <a:sym typeface="Helvetica Neue"/>
              </a:rPr>
              <a:t>)</a:t>
            </a:r>
          </a:p>
        </p:txBody>
      </p:sp>
    </p:spTree>
    <p:extLst>
      <p:ext uri="{BB962C8B-B14F-4D97-AF65-F5344CB8AC3E}">
        <p14:creationId xmlns:p14="http://schemas.microsoft.com/office/powerpoint/2010/main" val="3786725550"/>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reserve="1">
  <p:cSld name="Vuota">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noAutofit/>
          </a:bodyPr>
          <a:lstStyle/>
          <a:p>
            <a:fld id="{86CB4B4D-7CA3-9044-876B-883B54F8677D}" type="slidenum">
              <a:t>‹N›</a:t>
            </a:fld>
            <a:endParaRPr/>
          </a:p>
        </p:txBody>
      </p:sp>
      <p:sp>
        <p:nvSpPr>
          <p:cNvPr id="5" name="CasellaDiTesto 4">
            <a:extLst>
              <a:ext uri="{FF2B5EF4-FFF2-40B4-BE49-F238E27FC236}">
                <a16:creationId xmlns:a16="http://schemas.microsoft.com/office/drawing/2014/main" id="{28B4BEC7-1604-5666-8CD6-270F90BB99EC}"/>
              </a:ext>
            </a:extLst>
          </p:cNvPr>
          <p:cNvSpPr txBox="1"/>
          <p:nvPr userDrawn="1"/>
        </p:nvSpPr>
        <p:spPr>
          <a:xfrm>
            <a:off x="3047301" y="6476528"/>
            <a:ext cx="6094602" cy="23801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0" marR="0" lvl="0" indent="0" algn="ctr" defTabSz="457200" rtl="0" eaLnBrk="1" fontAlgn="auto" latinLnBrk="0" hangingPunct="1">
              <a:lnSpc>
                <a:spcPct val="115000"/>
              </a:lnSpc>
              <a:spcBef>
                <a:spcPts val="0"/>
              </a:spcBef>
              <a:spcAft>
                <a:spcPts val="0"/>
              </a:spcAft>
              <a:buClrTx/>
              <a:buSzTx/>
              <a:buFontTx/>
              <a:buNone/>
              <a:tabLst/>
              <a:defRPr sz="1800">
                <a:solidFill>
                  <a:srgbClr val="244061"/>
                </a:solidFill>
                <a:latin typeface="Helvetica Neue"/>
                <a:ea typeface="Helvetica Neue"/>
                <a:cs typeface="Helvetica Neue"/>
                <a:sym typeface="Helvetica Neue"/>
              </a:defRPr>
            </a:pPr>
            <a:r>
              <a:rPr kumimoji="0" lang="it-IT" sz="900" b="0" i="0" u="none" strike="noStrike" kern="1200" cap="none" spc="0" normalizeH="0" baseline="0" noProof="0" dirty="0">
                <a:ln>
                  <a:noFill/>
                </a:ln>
                <a:solidFill>
                  <a:srgbClr val="244061"/>
                </a:solidFill>
                <a:effectLst/>
                <a:uLnTx/>
                <a:uFillTx/>
                <a:latin typeface="Helvetica Neue"/>
                <a:sym typeface="Helvetica Neue"/>
              </a:rPr>
              <a:t>2024 – Matteo Martinelli, </a:t>
            </a:r>
            <a:r>
              <a:rPr kumimoji="0" lang="it-IT" sz="900" b="0" i="0" u="none" strike="noStrike" kern="1200" cap="none" spc="0" normalizeH="0" baseline="0" noProof="0" dirty="0" err="1">
                <a:ln>
                  <a:noFill/>
                </a:ln>
                <a:solidFill>
                  <a:srgbClr val="244061"/>
                </a:solidFill>
                <a:effectLst/>
                <a:uLnTx/>
                <a:uFillTx/>
                <a:latin typeface="Helvetica Neue"/>
                <a:sym typeface="Helvetica Neue"/>
              </a:rPr>
              <a:t>Ph.D</a:t>
            </a:r>
            <a:r>
              <a:rPr kumimoji="0" lang="it-IT" sz="900" b="0" i="0" u="none" strike="noStrike" kern="1200" cap="none" spc="0" normalizeH="0" baseline="0" noProof="0" dirty="0">
                <a:ln>
                  <a:noFill/>
                </a:ln>
                <a:solidFill>
                  <a:srgbClr val="244061"/>
                </a:solidFill>
                <a:effectLst/>
                <a:uLnTx/>
                <a:uFillTx/>
                <a:latin typeface="Helvetica Neue"/>
                <a:sym typeface="Helvetica Neue"/>
              </a:rPr>
              <a:t>. candidate (</a:t>
            </a:r>
            <a:r>
              <a:rPr kumimoji="0" lang="it-IT" sz="900" b="0" i="0" u="none" strike="noStrike" kern="1200" cap="none" spc="0" normalizeH="0" baseline="0" noProof="0" dirty="0">
                <a:ln>
                  <a:noFill/>
                </a:ln>
                <a:solidFill>
                  <a:srgbClr val="244061"/>
                </a:solidFill>
                <a:effectLst/>
                <a:uLnTx/>
                <a:uFillTx/>
                <a:latin typeface="Helvetica Neue"/>
                <a:sym typeface="Helvetica Neue"/>
                <a:hlinkClick r:id="rId2"/>
              </a:rPr>
              <a:t>martinellim@unimore.it</a:t>
            </a:r>
            <a:r>
              <a:rPr kumimoji="0" lang="it-IT" sz="900" b="0" i="0" u="none" strike="noStrike" kern="1200" cap="none" spc="0" normalizeH="0" baseline="0" noProof="0" dirty="0">
                <a:ln>
                  <a:noFill/>
                </a:ln>
                <a:solidFill>
                  <a:srgbClr val="244061"/>
                </a:solidFill>
                <a:effectLst/>
                <a:uLnTx/>
                <a:uFillTx/>
                <a:latin typeface="Helvetica Neue"/>
                <a:sym typeface="Helvetica Neue"/>
              </a:rPr>
              <a:t>)</a:t>
            </a:r>
          </a:p>
        </p:txBody>
      </p:sp>
    </p:spTree>
    <p:extLst>
      <p:ext uri="{BB962C8B-B14F-4D97-AF65-F5344CB8AC3E}">
        <p14:creationId xmlns:p14="http://schemas.microsoft.com/office/powerpoint/2010/main" val="36210192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3467" dirty="0"/>
          </a:p>
        </p:txBody>
      </p:sp>
      <p:sp>
        <p:nvSpPr>
          <p:cNvPr id="4" name="Slide Number Placeholder 4">
            <a:extLst>
              <a:ext uri="{FF2B5EF4-FFF2-40B4-BE49-F238E27FC236}">
                <a16:creationId xmlns:a16="http://schemas.microsoft.com/office/drawing/2014/main" id="{667262B3-6C68-4F88-8EA8-1CED96122EA6}"/>
              </a:ext>
            </a:extLst>
          </p:cNvPr>
          <p:cNvSpPr>
            <a:spLocks noGrp="1"/>
          </p:cNvSpPr>
          <p:nvPr userDrawn="1"/>
        </p:nvSpPr>
        <p:spPr>
          <a:xfrm>
            <a:off x="11428884" y="6434727"/>
            <a:ext cx="534996" cy="307075"/>
          </a:xfrm>
          <a:prstGeom prst="rect">
            <a:avLst/>
          </a:prstGeom>
        </p:spPr>
        <p:txBody>
          <a:bodyPr vert="horz" lIns="76200" tIns="38100" rIns="76200" bIns="38100" rtlCol="0" anchor="b"/>
          <a:lstStyle>
            <a:defPPr>
              <a:defRPr lang="en-US"/>
            </a:defPPr>
            <a:lvl1pPr marL="0" algn="l" defTabSz="1306220" rtl="0" eaLnBrk="1" latinLnBrk="0" hangingPunct="1">
              <a:defRPr sz="2600" kern="1200">
                <a:solidFill>
                  <a:schemeClr val="tx1"/>
                </a:solidFill>
                <a:latin typeface="+mn-lt"/>
                <a:ea typeface="+mn-ea"/>
                <a:cs typeface="+mn-cs"/>
              </a:defRPr>
            </a:lvl1pPr>
            <a:lvl2pPr marL="653110" algn="l" defTabSz="1306220" rtl="0" eaLnBrk="1" latinLnBrk="0" hangingPunct="1">
              <a:defRPr sz="2600" kern="1200">
                <a:solidFill>
                  <a:schemeClr val="tx1"/>
                </a:solidFill>
                <a:latin typeface="+mn-lt"/>
                <a:ea typeface="+mn-ea"/>
                <a:cs typeface="+mn-cs"/>
              </a:defRPr>
            </a:lvl2pPr>
            <a:lvl3pPr marL="1306220" algn="l" defTabSz="1306220" rtl="0" eaLnBrk="1" latinLnBrk="0" hangingPunct="1">
              <a:defRPr sz="2600" kern="1200">
                <a:solidFill>
                  <a:schemeClr val="tx1"/>
                </a:solidFill>
                <a:latin typeface="+mn-lt"/>
                <a:ea typeface="+mn-ea"/>
                <a:cs typeface="+mn-cs"/>
              </a:defRPr>
            </a:lvl3pPr>
            <a:lvl4pPr marL="1959331" algn="l" defTabSz="1306220" rtl="0" eaLnBrk="1" latinLnBrk="0" hangingPunct="1">
              <a:defRPr sz="2600" kern="1200">
                <a:solidFill>
                  <a:schemeClr val="tx1"/>
                </a:solidFill>
                <a:latin typeface="+mn-lt"/>
                <a:ea typeface="+mn-ea"/>
                <a:cs typeface="+mn-cs"/>
              </a:defRPr>
            </a:lvl4pPr>
            <a:lvl5pPr marL="2612441" algn="l" defTabSz="1306220" rtl="0" eaLnBrk="1" latinLnBrk="0" hangingPunct="1">
              <a:defRPr sz="2600" kern="1200">
                <a:solidFill>
                  <a:schemeClr val="tx1"/>
                </a:solidFill>
                <a:latin typeface="+mn-lt"/>
                <a:ea typeface="+mn-ea"/>
                <a:cs typeface="+mn-cs"/>
              </a:defRPr>
            </a:lvl5pPr>
            <a:lvl6pPr marL="3265551" algn="l" defTabSz="1306220" rtl="0" eaLnBrk="1" latinLnBrk="0" hangingPunct="1">
              <a:defRPr sz="2600" kern="1200">
                <a:solidFill>
                  <a:schemeClr val="tx1"/>
                </a:solidFill>
                <a:latin typeface="+mn-lt"/>
                <a:ea typeface="+mn-ea"/>
                <a:cs typeface="+mn-cs"/>
              </a:defRPr>
            </a:lvl6pPr>
            <a:lvl7pPr marL="3918661" algn="l" defTabSz="1306220" rtl="0" eaLnBrk="1" latinLnBrk="0" hangingPunct="1">
              <a:defRPr sz="2600" kern="1200">
                <a:solidFill>
                  <a:schemeClr val="tx1"/>
                </a:solidFill>
                <a:latin typeface="+mn-lt"/>
                <a:ea typeface="+mn-ea"/>
                <a:cs typeface="+mn-cs"/>
              </a:defRPr>
            </a:lvl7pPr>
            <a:lvl8pPr marL="4571771" algn="l" defTabSz="1306220" rtl="0" eaLnBrk="1" latinLnBrk="0" hangingPunct="1">
              <a:defRPr sz="2600" kern="1200">
                <a:solidFill>
                  <a:schemeClr val="tx1"/>
                </a:solidFill>
                <a:latin typeface="+mn-lt"/>
                <a:ea typeface="+mn-ea"/>
                <a:cs typeface="+mn-cs"/>
              </a:defRPr>
            </a:lvl8pPr>
            <a:lvl9pPr marL="5224882" algn="l" defTabSz="1306220" rtl="0" eaLnBrk="1" latinLnBrk="0" hangingPunct="1">
              <a:defRPr sz="2600" kern="1200">
                <a:solidFill>
                  <a:schemeClr val="tx1"/>
                </a:solidFill>
                <a:latin typeface="+mn-lt"/>
                <a:ea typeface="+mn-ea"/>
                <a:cs typeface="+mn-cs"/>
              </a:defRPr>
            </a:lvl9pPr>
          </a:lstStyle>
          <a:p>
            <a:pPr algn="ctr"/>
            <a:fld id="{2094128C-E83B-4BC0-9473-8FAC66CBA9BD}" type="slidenum">
              <a:rPr lang="en-US" sz="1000" smtClean="0">
                <a:solidFill>
                  <a:schemeClr val="bg1">
                    <a:lumMod val="65000"/>
                  </a:schemeClr>
                </a:solidFill>
              </a:rPr>
              <a:pPr algn="ctr"/>
              <a:t>‹N›</a:t>
            </a:fld>
            <a:endParaRPr lang="en-US" sz="1000" dirty="0">
              <a:solidFill>
                <a:schemeClr val="bg1">
                  <a:lumMod val="65000"/>
                </a:schemeClr>
              </a:solidFill>
            </a:endParaRPr>
          </a:p>
        </p:txBody>
      </p:sp>
    </p:spTree>
    <p:extLst>
      <p:ext uri="{BB962C8B-B14F-4D97-AF65-F5344CB8AC3E}">
        <p14:creationId xmlns:p14="http://schemas.microsoft.com/office/powerpoint/2010/main" val="41600027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mailto:martinellim@unimore.it" TargetMode="External"/><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mailto:martinellim@unimore.it"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6" name="Google Shape;67;p10">
            <a:extLst>
              <a:ext uri="{FF2B5EF4-FFF2-40B4-BE49-F238E27FC236}">
                <a16:creationId xmlns:a16="http://schemas.microsoft.com/office/drawing/2014/main" id="{06C9D0BE-2AB2-DE8A-A39B-41E9590BDF3A}"/>
              </a:ext>
            </a:extLst>
          </p:cNvPr>
          <p:cNvSpPr/>
          <p:nvPr userDrawn="1"/>
        </p:nvSpPr>
        <p:spPr>
          <a:xfrm>
            <a:off x="-1" y="-1"/>
            <a:ext cx="6096001" cy="6858001"/>
          </a:xfrm>
          <a:prstGeom prst="rect">
            <a:avLst/>
          </a:prstGeom>
          <a:solidFill>
            <a:srgbClr val="E9EDEE"/>
          </a:solidFill>
          <a:ln w="12700">
            <a:miter lim="400000"/>
          </a:ln>
        </p:spPr>
        <p:txBody>
          <a:bodyPr lIns="0" tIns="0" rIns="0" bIns="0" anchor="ctr">
            <a:noAutofit/>
          </a:bodyPr>
          <a:lstStyle/>
          <a:p>
            <a:pPr>
              <a:defRPr>
                <a:solidFill>
                  <a:srgbClr val="000000"/>
                </a:solidFill>
              </a:defRPr>
            </a:pPr>
            <a:endParaRPr sz="900">
              <a:solidFill>
                <a:srgbClr val="000000"/>
              </a:solidFill>
              <a:latin typeface="Arial"/>
              <a:cs typeface="Arial"/>
            </a:endParaRPr>
          </a:p>
        </p:txBody>
      </p:sp>
      <p:sp>
        <p:nvSpPr>
          <p:cNvPr id="17" name="Title Text">
            <a:extLst>
              <a:ext uri="{FF2B5EF4-FFF2-40B4-BE49-F238E27FC236}">
                <a16:creationId xmlns:a16="http://schemas.microsoft.com/office/drawing/2014/main" id="{DFEDE370-E261-2603-78D6-DCF1A91922BD}"/>
              </a:ext>
            </a:extLst>
          </p:cNvPr>
          <p:cNvSpPr txBox="1">
            <a:spLocks/>
          </p:cNvSpPr>
          <p:nvPr userDrawn="1"/>
        </p:nvSpPr>
        <p:spPr>
          <a:xfrm>
            <a:off x="973333" y="1758200"/>
            <a:ext cx="4401201" cy="224960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oAutofit/>
          </a:bodyPr>
          <a:lstStyle>
            <a:lvl1pPr marL="0" marR="0" indent="0" algn="l" defTabSz="1219200" rtl="0" eaLnBrk="1" latinLnBrk="0" hangingPunct="1">
              <a:lnSpc>
                <a:spcPct val="100000"/>
              </a:lnSpc>
              <a:spcBef>
                <a:spcPts val="0"/>
              </a:spcBef>
              <a:spcAft>
                <a:spcPts val="0"/>
              </a:spcAft>
              <a:buClrTx/>
              <a:buSzTx/>
              <a:buFontTx/>
              <a:buNone/>
              <a:tabLst/>
              <a:defRPr sz="3400" b="1" i="0" u="none" strike="noStrike" cap="none" spc="0" baseline="0">
                <a:solidFill>
                  <a:srgbClr val="1A1A1A"/>
                </a:solidFill>
                <a:uFillTx/>
                <a:latin typeface="Helvetica Neue"/>
                <a:ea typeface="Helvetica Neue"/>
                <a:cs typeface="Helvetica Neue"/>
                <a:sym typeface="Helvetica Neue"/>
              </a:defRPr>
            </a:lvl1pPr>
            <a:lvl2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2pPr>
            <a:lvl3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3pPr>
            <a:lvl4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4pPr>
            <a:lvl5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5pPr>
            <a:lvl6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6pPr>
            <a:lvl7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7pPr>
            <a:lvl8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8pPr>
            <a:lvl9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9pPr>
          </a:lstStyle>
          <a:p>
            <a:r>
              <a:rPr lang="it-IT" kern="0" dirty="0"/>
              <a:t>Title Text</a:t>
            </a:r>
          </a:p>
        </p:txBody>
      </p:sp>
      <p:sp>
        <p:nvSpPr>
          <p:cNvPr id="18" name="Body Level One…">
            <a:extLst>
              <a:ext uri="{FF2B5EF4-FFF2-40B4-BE49-F238E27FC236}">
                <a16:creationId xmlns:a16="http://schemas.microsoft.com/office/drawing/2014/main" id="{A429ECF1-8849-E2D7-643A-2F38D7CCD9D9}"/>
              </a:ext>
            </a:extLst>
          </p:cNvPr>
          <p:cNvSpPr txBox="1">
            <a:spLocks/>
          </p:cNvSpPr>
          <p:nvPr userDrawn="1"/>
        </p:nvSpPr>
        <p:spPr>
          <a:xfrm>
            <a:off x="966600" y="4215367"/>
            <a:ext cx="4401201" cy="1012001"/>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oAutofit/>
          </a:bodyPr>
          <a:lstStyle>
            <a:lvl1pPr marL="414867" marR="0" indent="-341842" algn="l" defTabSz="1219200" rtl="0" eaLnBrk="1" latinLnBrk="0" hangingPunct="1">
              <a:lnSpc>
                <a:spcPct val="100000"/>
              </a:lnSpc>
              <a:spcBef>
                <a:spcPts val="0"/>
              </a:spcBef>
              <a:spcAft>
                <a:spcPts val="0"/>
              </a:spcAft>
              <a:buClrTx/>
              <a:buSzTx/>
              <a:buFontTx/>
              <a:buNone/>
              <a:tabLst/>
              <a:defRPr sz="2100" b="0" i="0" u="none" strike="noStrike" cap="none" spc="0" baseline="0">
                <a:solidFill>
                  <a:schemeClr val="accent1"/>
                </a:solidFill>
                <a:uFillTx/>
                <a:latin typeface="Helvetica Neue"/>
                <a:ea typeface="Helvetica Neue"/>
                <a:cs typeface="Helvetica Neue"/>
                <a:sym typeface="Helvetica Neue"/>
              </a:defRPr>
            </a:lvl1pPr>
            <a:lvl2pPr marL="414867" marR="0" indent="-106892" algn="l" defTabSz="1219200" rtl="0" eaLnBrk="1" latinLnBrk="0" hangingPunct="1">
              <a:lnSpc>
                <a:spcPct val="100000"/>
              </a:lnSpc>
              <a:spcBef>
                <a:spcPts val="0"/>
              </a:spcBef>
              <a:spcAft>
                <a:spcPts val="0"/>
              </a:spcAft>
              <a:buClrTx/>
              <a:buSzTx/>
              <a:buFontTx/>
              <a:buNone/>
              <a:tabLst/>
              <a:defRPr sz="2100" b="0" i="0" u="none" strike="noStrike" cap="none" spc="0" baseline="0">
                <a:solidFill>
                  <a:schemeClr val="accent1"/>
                </a:solidFill>
                <a:uFillTx/>
                <a:latin typeface="Helvetica Neue"/>
                <a:ea typeface="Helvetica Neue"/>
                <a:cs typeface="Helvetica Neue"/>
                <a:sym typeface="Helvetica Neue"/>
              </a:defRPr>
            </a:lvl2pPr>
            <a:lvl3pPr marL="414867" marR="0" indent="121708" algn="l" defTabSz="1219200" rtl="0" eaLnBrk="1" latinLnBrk="0" hangingPunct="1">
              <a:lnSpc>
                <a:spcPct val="100000"/>
              </a:lnSpc>
              <a:spcBef>
                <a:spcPts val="0"/>
              </a:spcBef>
              <a:spcAft>
                <a:spcPts val="0"/>
              </a:spcAft>
              <a:buClrTx/>
              <a:buSzTx/>
              <a:buFontTx/>
              <a:buNone/>
              <a:tabLst/>
              <a:defRPr sz="2100" b="0" i="0" u="none" strike="noStrike" cap="none" spc="0" baseline="0">
                <a:solidFill>
                  <a:schemeClr val="accent1"/>
                </a:solidFill>
                <a:uFillTx/>
                <a:latin typeface="Helvetica Neue"/>
                <a:ea typeface="Helvetica Neue"/>
                <a:cs typeface="Helvetica Neue"/>
                <a:sym typeface="Helvetica Neue"/>
              </a:defRPr>
            </a:lvl3pPr>
            <a:lvl4pPr marL="414867" marR="0" indent="350308" algn="l" defTabSz="1219200" rtl="0" eaLnBrk="1" latinLnBrk="0" hangingPunct="1">
              <a:lnSpc>
                <a:spcPct val="100000"/>
              </a:lnSpc>
              <a:spcBef>
                <a:spcPts val="0"/>
              </a:spcBef>
              <a:spcAft>
                <a:spcPts val="0"/>
              </a:spcAft>
              <a:buClrTx/>
              <a:buSzTx/>
              <a:buFontTx/>
              <a:buNone/>
              <a:tabLst/>
              <a:defRPr sz="2100" b="0" i="0" u="none" strike="noStrike" cap="none" spc="0" baseline="0">
                <a:solidFill>
                  <a:schemeClr val="accent1"/>
                </a:solidFill>
                <a:uFillTx/>
                <a:latin typeface="Helvetica Neue"/>
                <a:ea typeface="Helvetica Neue"/>
                <a:cs typeface="Helvetica Neue"/>
                <a:sym typeface="Helvetica Neue"/>
              </a:defRPr>
            </a:lvl4pPr>
            <a:lvl5pPr marL="414867" marR="0" indent="578908" algn="l" defTabSz="1219200" rtl="0" eaLnBrk="1" latinLnBrk="0" hangingPunct="1">
              <a:lnSpc>
                <a:spcPct val="100000"/>
              </a:lnSpc>
              <a:spcBef>
                <a:spcPts val="0"/>
              </a:spcBef>
              <a:spcAft>
                <a:spcPts val="0"/>
              </a:spcAft>
              <a:buClrTx/>
              <a:buSzTx/>
              <a:buFontTx/>
              <a:buNone/>
              <a:tabLst/>
              <a:defRPr sz="21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479913" indent="-406888">
              <a:lnSpc>
                <a:spcPct val="115000"/>
              </a:lnSpc>
              <a:buClr>
                <a:srgbClr val="595959"/>
              </a:buClr>
              <a:buSzPct val="100000"/>
              <a:buFont typeface="Helvetica"/>
              <a:buChar char="●"/>
              <a:defRPr/>
            </a:pPr>
            <a:r>
              <a:rPr lang="en-US" sz="1700" kern="0">
                <a:solidFill>
                  <a:srgbClr val="595959"/>
                </a:solidFill>
              </a:rPr>
              <a:t>Body Level One</a:t>
            </a:r>
          </a:p>
          <a:p>
            <a:pPr marL="769216" lvl="1" indent="-461241">
              <a:lnSpc>
                <a:spcPct val="115000"/>
              </a:lnSpc>
              <a:buClr>
                <a:srgbClr val="595959"/>
              </a:buClr>
              <a:buSzPct val="100000"/>
              <a:buFont typeface="Helvetica"/>
              <a:buChar char="○"/>
              <a:defRPr/>
            </a:pPr>
            <a:r>
              <a:rPr lang="en-US" sz="1700" kern="0">
                <a:solidFill>
                  <a:srgbClr val="595959"/>
                </a:solidFill>
              </a:rPr>
              <a:t>Body Level Two</a:t>
            </a:r>
          </a:p>
          <a:p>
            <a:pPr marL="997816" lvl="2" indent="-461241">
              <a:lnSpc>
                <a:spcPct val="115000"/>
              </a:lnSpc>
              <a:buClr>
                <a:srgbClr val="595959"/>
              </a:buClr>
              <a:buSzPct val="100000"/>
              <a:buFont typeface="Helvetica"/>
              <a:buChar char="■"/>
              <a:defRPr/>
            </a:pPr>
            <a:r>
              <a:rPr lang="en-US" sz="1700" kern="0">
                <a:solidFill>
                  <a:srgbClr val="595959"/>
                </a:solidFill>
              </a:rPr>
              <a:t>Body Level Three</a:t>
            </a:r>
          </a:p>
          <a:p>
            <a:pPr marL="1226416" lvl="3" indent="-461241">
              <a:lnSpc>
                <a:spcPct val="115000"/>
              </a:lnSpc>
              <a:buClr>
                <a:srgbClr val="595959"/>
              </a:buClr>
              <a:buSzPct val="100000"/>
              <a:buFont typeface="Helvetica"/>
              <a:buChar char="●"/>
              <a:defRPr/>
            </a:pPr>
            <a:r>
              <a:rPr lang="en-US" sz="1700" kern="0">
                <a:solidFill>
                  <a:srgbClr val="595959"/>
                </a:solidFill>
              </a:rPr>
              <a:t>Body Level Four</a:t>
            </a:r>
          </a:p>
          <a:p>
            <a:pPr marL="1455016" lvl="4" indent="-461241">
              <a:lnSpc>
                <a:spcPct val="115000"/>
              </a:lnSpc>
              <a:buClr>
                <a:srgbClr val="595959"/>
              </a:buClr>
              <a:buSzPct val="100000"/>
              <a:buFont typeface="Helvetica"/>
              <a:buChar char="○"/>
              <a:defRPr/>
            </a:pPr>
            <a:r>
              <a:rPr lang="en-US" sz="1700" kern="0">
                <a:solidFill>
                  <a:srgbClr val="595959"/>
                </a:solidFill>
              </a:rPr>
              <a:t>Body Level Five</a:t>
            </a:r>
            <a:endParaRPr lang="en-US" kern="0" dirty="0"/>
          </a:p>
        </p:txBody>
      </p:sp>
      <p:sp>
        <p:nvSpPr>
          <p:cNvPr id="19" name="Google Shape;70;p10">
            <a:extLst>
              <a:ext uri="{FF2B5EF4-FFF2-40B4-BE49-F238E27FC236}">
                <a16:creationId xmlns:a16="http://schemas.microsoft.com/office/drawing/2014/main" id="{AF9DF0FA-E448-FE13-A423-9B35EEE490DB}"/>
              </a:ext>
            </a:extLst>
          </p:cNvPr>
          <p:cNvSpPr txBox="1">
            <a:spLocks/>
          </p:cNvSpPr>
          <p:nvPr userDrawn="1"/>
        </p:nvSpPr>
        <p:spPr>
          <a:xfrm>
            <a:off x="6719467" y="1758200"/>
            <a:ext cx="4499200" cy="403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479913" marR="0" lvl="0" indent="-406888" algn="l" defTabSz="1219200" rtl="0" eaLnBrk="1" latinLnBrk="0" hangingPunct="1">
              <a:lnSpc>
                <a:spcPct val="115000"/>
              </a:lnSpc>
              <a:spcBef>
                <a:spcPts val="0"/>
              </a:spcBef>
              <a:spcAft>
                <a:spcPts val="0"/>
              </a:spcAft>
              <a:buClr>
                <a:schemeClr val="accent1"/>
              </a:buClr>
              <a:buSzPct val="100000"/>
              <a:buFont typeface="Helvetica"/>
              <a:buChar char="●"/>
              <a:tabLst/>
            </a:pPr>
            <a:r>
              <a:rPr lang="it-IT" sz="1700" b="0" i="0" u="none" strike="noStrike" cap="none" spc="0" baseline="0" dirty="0">
                <a:solidFill>
                  <a:schemeClr val="accent1"/>
                </a:solidFill>
                <a:uFillTx/>
                <a:latin typeface="Helvetica Neue"/>
                <a:sym typeface="Helvetica Neue"/>
              </a:rPr>
              <a:t>Fare clic per modificare gli stili del testo dello schema</a:t>
            </a:r>
          </a:p>
        </p:txBody>
      </p:sp>
      <p:sp>
        <p:nvSpPr>
          <p:cNvPr id="20" name="2023 - Marco Picone, Ph.D. (marco.picone@unimore.it)">
            <a:extLst>
              <a:ext uri="{FF2B5EF4-FFF2-40B4-BE49-F238E27FC236}">
                <a16:creationId xmlns:a16="http://schemas.microsoft.com/office/drawing/2014/main" id="{9320EC0A-4F37-F19B-A100-6130A9154066}"/>
              </a:ext>
            </a:extLst>
          </p:cNvPr>
          <p:cNvSpPr txBox="1"/>
          <p:nvPr userDrawn="1"/>
        </p:nvSpPr>
        <p:spPr>
          <a:xfrm>
            <a:off x="1344808" y="6560776"/>
            <a:ext cx="3406382" cy="145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oAutofit/>
          </a:bodyPr>
          <a:lstStyle/>
          <a:p>
            <a:pPr algn="ctr" defTabSz="457200">
              <a:lnSpc>
                <a:spcPct val="115000"/>
              </a:lnSpc>
              <a:defRPr sz="1800">
                <a:solidFill>
                  <a:srgbClr val="244061"/>
                </a:solidFill>
                <a:latin typeface="Helvetica Neue"/>
                <a:ea typeface="Helvetica Neue"/>
                <a:cs typeface="Helvetica Neue"/>
                <a:sym typeface="Helvetica Neue"/>
              </a:defRPr>
            </a:pPr>
            <a:r>
              <a:rPr lang="it-IT" sz="900" dirty="0">
                <a:solidFill>
                  <a:srgbClr val="244061"/>
                </a:solidFill>
                <a:latin typeface="Helvetica Neue"/>
                <a:ea typeface="Helvetica Neue"/>
                <a:cs typeface="Helvetica Neue"/>
                <a:sym typeface="Helvetica Neue"/>
              </a:rPr>
              <a:t>2024 – Matteo Martinelli, </a:t>
            </a:r>
            <a:r>
              <a:rPr lang="it-IT" sz="900" dirty="0" err="1">
                <a:solidFill>
                  <a:srgbClr val="244061"/>
                </a:solidFill>
                <a:latin typeface="Helvetica Neue"/>
                <a:ea typeface="Helvetica Neue"/>
                <a:cs typeface="Helvetica Neue"/>
                <a:sym typeface="Helvetica Neue"/>
              </a:rPr>
              <a:t>Ph.D</a:t>
            </a:r>
            <a:r>
              <a:rPr lang="it-IT" sz="900" dirty="0">
                <a:solidFill>
                  <a:srgbClr val="244061"/>
                </a:solidFill>
                <a:latin typeface="Helvetica Neue"/>
                <a:ea typeface="Helvetica Neue"/>
                <a:cs typeface="Helvetica Neue"/>
                <a:sym typeface="Helvetica Neue"/>
              </a:rPr>
              <a:t>. candidate (</a:t>
            </a:r>
            <a:r>
              <a:rPr lang="it-IT" sz="900" dirty="0">
                <a:solidFill>
                  <a:srgbClr val="244061"/>
                </a:solidFill>
                <a:latin typeface="Helvetica Neue"/>
                <a:ea typeface="Helvetica Neue"/>
                <a:cs typeface="Helvetica Neue"/>
                <a:sym typeface="Helvetica Neue"/>
                <a:hlinkClick r:id="rId2"/>
              </a:rPr>
              <a:t>martinellim@unimore.it</a:t>
            </a:r>
            <a:r>
              <a:rPr lang="it-IT" sz="900" dirty="0">
                <a:solidFill>
                  <a:srgbClr val="244061"/>
                </a:solidFill>
                <a:latin typeface="Helvetica Neue"/>
                <a:ea typeface="Helvetica Neue"/>
                <a:cs typeface="Helvetica Neue"/>
                <a:sym typeface="Helvetica Neue"/>
              </a:rPr>
              <a:t>)</a:t>
            </a:r>
          </a:p>
        </p:txBody>
      </p:sp>
      <p:grpSp>
        <p:nvGrpSpPr>
          <p:cNvPr id="21" name="Google Shape;11;p2">
            <a:extLst>
              <a:ext uri="{FF2B5EF4-FFF2-40B4-BE49-F238E27FC236}">
                <a16:creationId xmlns:a16="http://schemas.microsoft.com/office/drawing/2014/main" id="{20098EAA-AF4C-D163-9D3A-A28920C6762C}"/>
              </a:ext>
            </a:extLst>
          </p:cNvPr>
          <p:cNvGrpSpPr/>
          <p:nvPr userDrawn="1"/>
        </p:nvGrpSpPr>
        <p:grpSpPr>
          <a:xfrm>
            <a:off x="1058444" y="1489532"/>
            <a:ext cx="994351" cy="61102"/>
            <a:chOff x="0" y="0"/>
            <a:chExt cx="1988701" cy="122202"/>
          </a:xfrm>
        </p:grpSpPr>
        <p:sp>
          <p:nvSpPr>
            <p:cNvPr id="22" name="Google Shape;12;p2">
              <a:extLst>
                <a:ext uri="{FF2B5EF4-FFF2-40B4-BE49-F238E27FC236}">
                  <a16:creationId xmlns:a16="http://schemas.microsoft.com/office/drawing/2014/main" id="{E233E741-B91A-D86E-3C16-92383050E640}"/>
                </a:ext>
              </a:extLst>
            </p:cNvPr>
            <p:cNvSpPr/>
            <p:nvPr/>
          </p:nvSpPr>
          <p:spPr>
            <a:xfrm rot="16200000">
              <a:off x="1430454" y="-436045"/>
              <a:ext cx="122204" cy="994292"/>
            </a:xfrm>
            <a:prstGeom prst="rect">
              <a:avLst/>
            </a:prstGeom>
            <a:solidFill>
              <a:srgbClr val="6AA4C8">
                <a:satOff val="-15359"/>
                <a:lumOff val="-12000"/>
              </a:srgbClr>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defRPr>
              </a:pPr>
              <a:endParaRPr kumimoji="0" sz="900" b="0" i="0" u="none" strike="noStrike" kern="0" cap="none" spc="0" normalizeH="0" baseline="0" noProof="0">
                <a:ln>
                  <a:noFill/>
                </a:ln>
                <a:solidFill>
                  <a:srgbClr val="000000"/>
                </a:solidFill>
                <a:effectLst/>
                <a:uLnTx/>
                <a:uFillTx/>
                <a:latin typeface="Arial"/>
                <a:cs typeface="Arial"/>
              </a:endParaRPr>
            </a:p>
          </p:txBody>
        </p:sp>
        <p:sp>
          <p:nvSpPr>
            <p:cNvPr id="23" name="Google Shape;13;p2">
              <a:extLst>
                <a:ext uri="{FF2B5EF4-FFF2-40B4-BE49-F238E27FC236}">
                  <a16:creationId xmlns:a16="http://schemas.microsoft.com/office/drawing/2014/main" id="{ADD62003-3147-09D0-CB0D-462343A86E59}"/>
                </a:ext>
              </a:extLst>
            </p:cNvPr>
            <p:cNvSpPr/>
            <p:nvPr/>
          </p:nvSpPr>
          <p:spPr>
            <a:xfrm rot="16200000">
              <a:off x="440246" y="-440247"/>
              <a:ext cx="122204" cy="1002697"/>
            </a:xfrm>
            <a:prstGeom prst="rect">
              <a:avLst/>
            </a:prstGeom>
            <a:solidFill>
              <a:srgbClr val="1C3678"/>
            </a:solidFill>
            <a:ln w="12700" cap="flat">
              <a:noFill/>
              <a:miter lim="400000"/>
            </a:ln>
            <a:effectLst/>
          </p:spPr>
          <p:txBody>
            <a:bodyPr wrap="square" lIns="0" tIns="0" rIns="0" bIns="0" numCol="1" anchor="ctr">
              <a:noAutofit/>
            </a:bodyPr>
            <a:lstStyle/>
            <a:p>
              <a:pPr marL="0" marR="0" lvl="0" indent="0" defTabSz="914400" eaLnBrk="1" fontAlgn="auto" latinLnBrk="0" hangingPunct="1">
                <a:lnSpc>
                  <a:spcPct val="100000"/>
                </a:lnSpc>
                <a:spcBef>
                  <a:spcPts val="0"/>
                </a:spcBef>
                <a:spcAft>
                  <a:spcPts val="0"/>
                </a:spcAft>
                <a:buClrTx/>
                <a:buSzTx/>
                <a:buFontTx/>
                <a:buNone/>
                <a:tabLst/>
                <a:defRPr>
                  <a:solidFill>
                    <a:srgbClr val="000000"/>
                  </a:solidFill>
                </a:defRPr>
              </a:pPr>
              <a:endParaRPr kumimoji="0" sz="900" b="0" i="0" u="none" strike="noStrike" kern="0" cap="none" spc="0" normalizeH="0" baseline="0" noProof="0">
                <a:ln>
                  <a:noFill/>
                </a:ln>
                <a:solidFill>
                  <a:srgbClr val="000000"/>
                </a:solidFill>
                <a:effectLst/>
                <a:uLnTx/>
                <a:uFillTx/>
                <a:latin typeface="Arial"/>
                <a:cs typeface="Arial"/>
              </a:endParaRPr>
            </a:p>
          </p:txBody>
        </p:sp>
      </p:grpSp>
      <p:sp>
        <p:nvSpPr>
          <p:cNvPr id="24" name="Slide Number">
            <a:extLst>
              <a:ext uri="{FF2B5EF4-FFF2-40B4-BE49-F238E27FC236}">
                <a16:creationId xmlns:a16="http://schemas.microsoft.com/office/drawing/2014/main" id="{432268D4-6FAA-8D98-E2AD-33E2B0ACE83B}"/>
              </a:ext>
            </a:extLst>
          </p:cNvPr>
          <p:cNvSpPr txBox="1">
            <a:spLocks/>
          </p:cNvSpPr>
          <p:nvPr userDrawn="1"/>
        </p:nvSpPr>
        <p:spPr>
          <a:xfrm>
            <a:off x="11226354" y="6496299"/>
            <a:ext cx="356046" cy="274636"/>
          </a:xfrm>
          <a:prstGeom prst="rect">
            <a:avLst/>
          </a:prstGeom>
          <a:ln w="25400">
            <a:miter lim="400000"/>
          </a:ln>
        </p:spPr>
        <p:txBody>
          <a:bodyPr wrap="none" lIns="243799" tIns="243799" rIns="243799" bIns="243799" anchor="ctr">
            <a:noAutofit/>
          </a:bodyPr>
          <a:lstStyle>
            <a:defPPr>
              <a:defRPr lang="it-IT"/>
            </a:defPPr>
            <a:lvl1pPr marL="0" algn="ctr" defTabSz="914400" rtl="0" eaLnBrk="1" latinLnBrk="0" hangingPunct="1">
              <a:defRPr sz="1300" kern="1200">
                <a:solidFill>
                  <a:schemeClr val="accent1"/>
                </a:solidFill>
                <a:latin typeface="Helvetica Neue"/>
                <a:ea typeface="Helvetica Neue"/>
                <a:cs typeface="Helvetica Neue"/>
                <a:sym typeface="Helvetica Neue"/>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it-IT" smtClean="0">
                <a:solidFill>
                  <a:srgbClr val="595959"/>
                </a:solidFill>
              </a:rPr>
              <a:pPr/>
              <a:t>‹N›</a:t>
            </a:fld>
            <a:endParaRPr lang="it-IT">
              <a:solidFill>
                <a:srgbClr val="595959"/>
              </a:solidFill>
            </a:endParaRPr>
          </a:p>
        </p:txBody>
      </p:sp>
      <p:pic>
        <p:nvPicPr>
          <p:cNvPr id="27" name="Immagine 26" descr="unimore.png">
            <a:extLst>
              <a:ext uri="{FF2B5EF4-FFF2-40B4-BE49-F238E27FC236}">
                <a16:creationId xmlns:a16="http://schemas.microsoft.com/office/drawing/2014/main" id="{54BF5C4D-0DFB-B163-345D-24E72B8F720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501068" y="6546064"/>
            <a:ext cx="935998" cy="175104"/>
          </a:xfrm>
          <a:prstGeom prst="rect">
            <a:avLst/>
          </a:prstGeom>
        </p:spPr>
      </p:pic>
    </p:spTree>
    <p:extLst>
      <p:ext uri="{BB962C8B-B14F-4D97-AF65-F5344CB8AC3E}">
        <p14:creationId xmlns:p14="http://schemas.microsoft.com/office/powerpoint/2010/main" val="2158342657"/>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1" cy="132556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oAutofit/>
          </a:bodyPr>
          <a:lstStyle/>
          <a:p>
            <a:r>
              <a:rPr dirty="0"/>
              <a:t>Title Text</a:t>
            </a:r>
          </a:p>
        </p:txBody>
      </p:sp>
      <p:sp>
        <p:nvSpPr>
          <p:cNvPr id="3" name="Body Level One…"/>
          <p:cNvSpPr txBox="1">
            <a:spLocks noGrp="1"/>
          </p:cNvSpPr>
          <p:nvPr>
            <p:ph type="body" idx="1"/>
          </p:nvPr>
        </p:nvSpPr>
        <p:spPr>
          <a:xfrm>
            <a:off x="609600" y="1600201"/>
            <a:ext cx="10972801" cy="46491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oAutofit/>
          </a:bodyPr>
          <a:lstStyle/>
          <a:p>
            <a:r>
              <a:rPr lang="en-US" dirty="0"/>
              <a:t>Body Level One</a:t>
            </a:r>
          </a:p>
          <a:p>
            <a:pPr lvl="1"/>
            <a:r>
              <a:rPr lang="en-US" dirty="0"/>
              <a:t>Body Level Two</a:t>
            </a:r>
          </a:p>
          <a:p>
            <a:pPr lvl="2"/>
            <a:r>
              <a:rPr lang="en-US" dirty="0"/>
              <a:t>Body Level Three</a:t>
            </a:r>
          </a:p>
          <a:p>
            <a:pPr lvl="3"/>
            <a:r>
              <a:rPr lang="en-US" dirty="0"/>
              <a:t>Body Level Four</a:t>
            </a:r>
          </a:p>
          <a:p>
            <a:pPr lvl="4"/>
            <a:r>
              <a:rPr lang="en-US" dirty="0"/>
              <a:t>Body Level Five</a:t>
            </a:r>
          </a:p>
        </p:txBody>
      </p:sp>
      <p:sp>
        <p:nvSpPr>
          <p:cNvPr id="4" name="Slide Number"/>
          <p:cNvSpPr txBox="1">
            <a:spLocks noGrp="1"/>
          </p:cNvSpPr>
          <p:nvPr>
            <p:ph type="sldNum" sz="quarter" idx="2"/>
          </p:nvPr>
        </p:nvSpPr>
        <p:spPr>
          <a:xfrm>
            <a:off x="11226354" y="6515544"/>
            <a:ext cx="356046" cy="274636"/>
          </a:xfrm>
          <a:prstGeom prst="rect">
            <a:avLst/>
          </a:prstGeom>
          <a:ln w="25400">
            <a:miter lim="400000"/>
          </a:ln>
        </p:spPr>
        <p:txBody>
          <a:bodyPr wrap="none" lIns="243799" tIns="243799" rIns="243799" bIns="243799" anchor="ctr">
            <a:noAutofit/>
          </a:bodyPr>
          <a:lstStyle>
            <a:lvl1pPr algn="ctr">
              <a:defRPr sz="1300">
                <a:solidFill>
                  <a:schemeClr val="accent1"/>
                </a:solidFill>
                <a:latin typeface="Helvetica Neue"/>
                <a:ea typeface="Helvetica Neue"/>
                <a:cs typeface="Helvetica Neue"/>
                <a:sym typeface="Helvetica Neue"/>
              </a:defRPr>
            </a:lvl1pPr>
          </a:lstStyle>
          <a:p>
            <a:fld id="{86CB4B4D-7CA3-9044-876B-883B54F8677D}" type="slidenum">
              <a:rPr lang="it-IT" smtClean="0"/>
              <a:pPr/>
              <a:t>‹N›</a:t>
            </a:fld>
            <a:endParaRPr lang="it-IT" dirty="0"/>
          </a:p>
        </p:txBody>
      </p:sp>
      <p:pic>
        <p:nvPicPr>
          <p:cNvPr id="5" name="Immagine 4" descr="unimore.png">
            <a:extLst>
              <a:ext uri="{FF2B5EF4-FFF2-40B4-BE49-F238E27FC236}">
                <a16:creationId xmlns:a16="http://schemas.microsoft.com/office/drawing/2014/main" id="{0665DC94-E6F1-A06B-D399-AA115EC391C8}"/>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09600" y="6559378"/>
            <a:ext cx="935998" cy="175104"/>
          </a:xfrm>
          <a:prstGeom prst="rect">
            <a:avLst/>
          </a:prstGeom>
        </p:spPr>
      </p:pic>
      <p:sp>
        <p:nvSpPr>
          <p:cNvPr id="6" name="2023 - Marco Picone, Ph.D. (marco.picone@unimore.it)">
            <a:extLst>
              <a:ext uri="{FF2B5EF4-FFF2-40B4-BE49-F238E27FC236}">
                <a16:creationId xmlns:a16="http://schemas.microsoft.com/office/drawing/2014/main" id="{E15C7451-904D-FBB8-A42C-FB99689C1425}"/>
              </a:ext>
            </a:extLst>
          </p:cNvPr>
          <p:cNvSpPr txBox="1"/>
          <p:nvPr userDrawn="1"/>
        </p:nvSpPr>
        <p:spPr>
          <a:xfrm>
            <a:off x="4392808" y="6580021"/>
            <a:ext cx="3406382" cy="145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noAutofit/>
          </a:bodyPr>
          <a:lstStyle/>
          <a:p>
            <a:pPr algn="ctr" defTabSz="457200">
              <a:lnSpc>
                <a:spcPct val="115000"/>
              </a:lnSpc>
              <a:defRPr sz="1800">
                <a:solidFill>
                  <a:srgbClr val="244061"/>
                </a:solidFill>
                <a:latin typeface="Helvetica Neue"/>
                <a:ea typeface="Helvetica Neue"/>
                <a:cs typeface="Helvetica Neue"/>
                <a:sym typeface="Helvetica Neue"/>
              </a:defRPr>
            </a:pPr>
            <a:r>
              <a:rPr lang="it-IT" sz="900" dirty="0"/>
              <a:t>2024 – Matteo Martinelli, </a:t>
            </a:r>
            <a:r>
              <a:rPr lang="it-IT" sz="900" dirty="0" err="1"/>
              <a:t>Ph.D</a:t>
            </a:r>
            <a:r>
              <a:rPr lang="it-IT" sz="900" dirty="0"/>
              <a:t>. candidate (</a:t>
            </a:r>
            <a:r>
              <a:rPr lang="it-IT" sz="900" dirty="0">
                <a:hlinkClick r:id="rId9"/>
              </a:rPr>
              <a:t>martinellim@unimore.it</a:t>
            </a:r>
            <a:r>
              <a:rPr lang="it-IT" sz="900" dirty="0"/>
              <a:t>)</a:t>
            </a:r>
          </a:p>
        </p:txBody>
      </p:sp>
    </p:spTree>
    <p:extLst>
      <p:ext uri="{BB962C8B-B14F-4D97-AF65-F5344CB8AC3E}">
        <p14:creationId xmlns:p14="http://schemas.microsoft.com/office/powerpoint/2010/main" val="59131149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5" r:id="rId4"/>
    <p:sldLayoutId id="2147483666" r:id="rId5"/>
    <p:sldLayoutId id="2147483668" r:id="rId6"/>
  </p:sldLayoutIdLst>
  <p:transition spd="med"/>
  <p:txStyles>
    <p:titleStyle>
      <a:lvl1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1pPr>
      <a:lvl2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2pPr>
      <a:lvl3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3pPr>
      <a:lvl4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4pPr>
      <a:lvl5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5pPr>
      <a:lvl6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6pPr>
      <a:lvl7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7pPr>
      <a:lvl8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8pPr>
      <a:lvl9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9pPr>
    </p:titleStyle>
    <p:body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p:bodyStyle>
    <p:otherStyle>
      <a:lvl1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1pPr>
      <a:lvl2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2pPr>
      <a:lvl3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3pPr>
      <a:lvl4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4pPr>
      <a:lvl5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5pPr>
      <a:lvl6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6pPr>
      <a:lvl7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7pPr>
      <a:lvl8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8pPr>
      <a:lvl9pPr marL="0" marR="0" indent="0" algn="r" defTabSz="1219200" rtl="0" eaLnBrk="1" latinLnBrk="0" hangingPunct="1">
        <a:lnSpc>
          <a:spcPct val="100000"/>
        </a:lnSpc>
        <a:spcBef>
          <a:spcPts val="0"/>
        </a:spcBef>
        <a:spcAft>
          <a:spcPts val="0"/>
        </a:spcAft>
        <a:buClrTx/>
        <a:buSzTx/>
        <a:buFontTx/>
        <a:buNone/>
        <a:tabLst/>
        <a:defRPr sz="13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g"/><Relationship Id="rId7"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2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jpg"/></Relationships>
</file>

<file path=ppt/slides/_rels/slide28.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3.bin"/><Relationship Id="rId4" Type="http://schemas.openxmlformats.org/officeDocument/2006/relationships/image" Target="../media/image38.emf"/></Relationships>
</file>

<file path=ppt/slides/_rels/slide29.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430.png"/><Relationship Id="rId3" Type="http://schemas.openxmlformats.org/officeDocument/2006/relationships/image" Target="../media/image44.jpg"/><Relationship Id="rId7" Type="http://schemas.openxmlformats.org/officeDocument/2006/relationships/image" Target="../media/image400.png"/><Relationship Id="rId12" Type="http://schemas.openxmlformats.org/officeDocument/2006/relationships/customXml" Target="../ink/ink5.xml"/><Relationship Id="rId17" Type="http://schemas.openxmlformats.org/officeDocument/2006/relationships/image" Target="../media/image36.png"/><Relationship Id="rId2" Type="http://schemas.openxmlformats.org/officeDocument/2006/relationships/notesSlide" Target="../notesSlides/notesSlide31.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420.png"/><Relationship Id="rId5" Type="http://schemas.openxmlformats.org/officeDocument/2006/relationships/image" Target="../media/image390.png"/><Relationship Id="rId15" Type="http://schemas.openxmlformats.org/officeDocument/2006/relationships/image" Target="../media/image44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410.png"/><Relationship Id="rId14" Type="http://schemas.openxmlformats.org/officeDocument/2006/relationships/customXml" Target="../ink/ink6.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notesSlide" Target="../notesSlides/notesSlide35.xml"/><Relationship Id="rId7"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52.png"/><Relationship Id="rId5" Type="http://schemas.openxmlformats.org/officeDocument/2006/relationships/image" Target="../media/image51.jpg"/><Relationship Id="rId4" Type="http://schemas.openxmlformats.org/officeDocument/2006/relationships/image" Target="../media/image50.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F8E15A5-5F9D-EC77-757D-CBBDA00BC27E}"/>
              </a:ext>
            </a:extLst>
          </p:cNvPr>
          <p:cNvSpPr>
            <a:spLocks noGrp="1"/>
          </p:cNvSpPr>
          <p:nvPr>
            <p:ph type="title"/>
          </p:nvPr>
        </p:nvSpPr>
        <p:spPr>
          <a:xfrm>
            <a:off x="972836" y="1763266"/>
            <a:ext cx="7468667" cy="2219601"/>
          </a:xfrm>
        </p:spPr>
        <p:txBody>
          <a:bodyPr/>
          <a:lstStyle/>
          <a:p>
            <a:r>
              <a:rPr lang="it-IT" dirty="0"/>
              <a:t>Smart Digital Twins for Industry 4.0</a:t>
            </a:r>
          </a:p>
        </p:txBody>
      </p:sp>
      <p:sp>
        <p:nvSpPr>
          <p:cNvPr id="3" name="Sottotitolo 2">
            <a:extLst>
              <a:ext uri="{FF2B5EF4-FFF2-40B4-BE49-F238E27FC236}">
                <a16:creationId xmlns:a16="http://schemas.microsoft.com/office/drawing/2014/main" id="{C5880C3D-98D7-29A6-B46B-20D008C359EA}"/>
              </a:ext>
            </a:extLst>
          </p:cNvPr>
          <p:cNvSpPr>
            <a:spLocks noGrp="1"/>
          </p:cNvSpPr>
          <p:nvPr>
            <p:ph type="body" sz="quarter" idx="1"/>
          </p:nvPr>
        </p:nvSpPr>
        <p:spPr>
          <a:xfrm>
            <a:off x="972837" y="4230534"/>
            <a:ext cx="7256764" cy="1423014"/>
          </a:xfrm>
        </p:spPr>
        <p:txBody>
          <a:bodyPr>
            <a:noAutofit/>
          </a:bodyPr>
          <a:lstStyle/>
          <a:p>
            <a:r>
              <a:rPr lang="it-IT" sz="1600" b="1" dirty="0"/>
              <a:t>Matteo Martinelli</a:t>
            </a:r>
            <a:r>
              <a:rPr lang="it-IT" sz="1600" dirty="0"/>
              <a:t>, Ph.D. candidate </a:t>
            </a:r>
            <a:r>
              <a:rPr lang="en-GB" sz="1600" dirty="0"/>
              <a:t>at Industrial Innovation Engineering</a:t>
            </a:r>
          </a:p>
          <a:p>
            <a:r>
              <a:rPr lang="en-GB" sz="1600" dirty="0">
                <a:solidFill>
                  <a:srgbClr val="595959"/>
                </a:solidFill>
              </a:rPr>
              <a:t>DIPI – Distributed and Pervasive Intelligence  group at DISMI</a:t>
            </a:r>
          </a:p>
          <a:p>
            <a:r>
              <a:rPr lang="en-GB" sz="1600" dirty="0">
                <a:solidFill>
                  <a:srgbClr val="595959"/>
                </a:solidFill>
              </a:rPr>
              <a:t>Tutor: Prof: Lippi M., Picone M.</a:t>
            </a:r>
          </a:p>
        </p:txBody>
      </p:sp>
      <p:pic>
        <p:nvPicPr>
          <p:cNvPr id="1026" name="Picture 2">
            <a:extLst>
              <a:ext uri="{FF2B5EF4-FFF2-40B4-BE49-F238E27FC236}">
                <a16:creationId xmlns:a16="http://schemas.microsoft.com/office/drawing/2014/main" id="{C4C8FB96-A6BF-744B-E8FC-D7405328A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9313" y="1952625"/>
            <a:ext cx="260985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1794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Industrial Cyber-Physical Complexity</a:t>
            </a:r>
          </a:p>
        </p:txBody>
      </p:sp>
      <p:sp>
        <p:nvSpPr>
          <p:cNvPr id="4" name="Segnaposto testo 2">
            <a:extLst>
              <a:ext uri="{FF2B5EF4-FFF2-40B4-BE49-F238E27FC236}">
                <a16:creationId xmlns:a16="http://schemas.microsoft.com/office/drawing/2014/main" id="{5AB4D854-B772-5FB8-0F52-5E02ECC10630}"/>
              </a:ext>
            </a:extLst>
          </p:cNvPr>
          <p:cNvSpPr txBox="1">
            <a:spLocks/>
          </p:cNvSpPr>
          <p:nvPr/>
        </p:nvSpPr>
        <p:spPr>
          <a:xfrm>
            <a:off x="423284" y="999571"/>
            <a:ext cx="6639640" cy="522461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US" b="1" kern="0" dirty="0"/>
              <a:t>Static complexity </a:t>
            </a:r>
            <a:r>
              <a:rPr lang="en-US" i="1" kern="0" dirty="0"/>
              <a:t>influences </a:t>
            </a:r>
            <a:r>
              <a:rPr lang="en-US" b="1" kern="0" dirty="0"/>
              <a:t>dynamic complexity</a:t>
            </a:r>
            <a:r>
              <a:rPr lang="en-US" kern="0" dirty="0"/>
              <a:t>:</a:t>
            </a:r>
          </a:p>
          <a:p>
            <a:pPr lvl="1">
              <a:spcBef>
                <a:spcPts val="300"/>
              </a:spcBef>
            </a:pPr>
            <a:r>
              <a:rPr lang="en-US" kern="0" dirty="0"/>
              <a:t>The higher the static complexity, the more the system is prone to uncertainties and critical events.</a:t>
            </a:r>
          </a:p>
          <a:p>
            <a:pPr>
              <a:spcBef>
                <a:spcPts val="1200"/>
              </a:spcBef>
            </a:pPr>
            <a:r>
              <a:rPr lang="en-US" b="1" kern="0" dirty="0"/>
              <a:t>Static complexity </a:t>
            </a:r>
            <a:r>
              <a:rPr lang="en-US" i="1" kern="0" dirty="0"/>
              <a:t>influences</a:t>
            </a:r>
            <a:r>
              <a:rPr lang="en-US" kern="0" dirty="0"/>
              <a:t> </a:t>
            </a:r>
            <a:r>
              <a:rPr lang="en-US" b="1" kern="0" dirty="0"/>
              <a:t>digital complexity</a:t>
            </a:r>
            <a:r>
              <a:rPr lang="en-US" kern="0" dirty="0"/>
              <a:t>:</a:t>
            </a:r>
          </a:p>
          <a:p>
            <a:pPr lvl="1">
              <a:spcBef>
                <a:spcPts val="300"/>
              </a:spcBef>
            </a:pPr>
            <a:r>
              <a:rPr lang="en-US" kern="0" dirty="0"/>
              <a:t>The higher the static complexity, the higher the probability of heterogeneous equipment, products and associated processes.</a:t>
            </a:r>
          </a:p>
          <a:p>
            <a:pPr>
              <a:spcBef>
                <a:spcPts val="1200"/>
              </a:spcBef>
            </a:pPr>
            <a:r>
              <a:rPr lang="en-US" b="1" kern="0" dirty="0"/>
              <a:t>Dynamic complexity </a:t>
            </a:r>
            <a:r>
              <a:rPr lang="en-US" i="1" kern="0" dirty="0"/>
              <a:t>influences </a:t>
            </a:r>
            <a:r>
              <a:rPr lang="en-US" b="1" kern="0" dirty="0"/>
              <a:t>digital complexity</a:t>
            </a:r>
            <a:r>
              <a:rPr lang="en-US" kern="0" dirty="0"/>
              <a:t>:</a:t>
            </a:r>
          </a:p>
          <a:p>
            <a:pPr lvl="1">
              <a:spcBef>
                <a:spcPts val="300"/>
              </a:spcBef>
            </a:pPr>
            <a:r>
              <a:rPr lang="en-US" kern="0" dirty="0"/>
              <a:t>The higher the static complexity, the higher the events to catch, model, manage, and predict, and the higher the effort for managing the heterogeneity and uniformity.</a:t>
            </a:r>
          </a:p>
          <a:p>
            <a:pPr marL="73025" indent="0">
              <a:spcBef>
                <a:spcPts val="1800"/>
              </a:spcBef>
              <a:buNone/>
            </a:pPr>
            <a:r>
              <a:rPr lang="en-US" i="1" kern="0" dirty="0"/>
              <a:t>Static </a:t>
            </a:r>
            <a:r>
              <a:rPr lang="en-US" kern="0" dirty="0"/>
              <a:t>and </a:t>
            </a:r>
            <a:r>
              <a:rPr lang="en-US" i="1" kern="0" dirty="0"/>
              <a:t>dynamic complexity </a:t>
            </a:r>
            <a:r>
              <a:rPr lang="en-US" kern="0" dirty="0"/>
              <a:t>compose the industrial </a:t>
            </a:r>
            <a:r>
              <a:rPr lang="en-US" b="1" i="1" kern="0" dirty="0"/>
              <a:t>physical complexity</a:t>
            </a:r>
            <a:r>
              <a:rPr lang="en-US" kern="0" dirty="0"/>
              <a:t>. The </a:t>
            </a:r>
            <a:r>
              <a:rPr lang="en-US" i="1" kern="0" dirty="0"/>
              <a:t>physical </a:t>
            </a:r>
            <a:r>
              <a:rPr lang="en-US" kern="0" dirty="0"/>
              <a:t>and </a:t>
            </a:r>
            <a:r>
              <a:rPr lang="en-US" i="1" kern="0" dirty="0"/>
              <a:t>digital complexity </a:t>
            </a:r>
            <a:r>
              <a:rPr lang="en-US" kern="0" dirty="0"/>
              <a:t>compose the industrial </a:t>
            </a:r>
            <a:r>
              <a:rPr lang="en-US" b="1" i="1" kern="0" dirty="0">
                <a:solidFill>
                  <a:srgbClr val="E53C25"/>
                </a:solidFill>
              </a:rPr>
              <a:t>Cyber-Physical Complexity</a:t>
            </a:r>
            <a:r>
              <a:rPr lang="en-US" kern="0" dirty="0"/>
              <a:t>.</a:t>
            </a:r>
          </a:p>
        </p:txBody>
      </p:sp>
      <p:pic>
        <p:nvPicPr>
          <p:cNvPr id="6" name="Immagine 5">
            <a:extLst>
              <a:ext uri="{FF2B5EF4-FFF2-40B4-BE49-F238E27FC236}">
                <a16:creationId xmlns:a16="http://schemas.microsoft.com/office/drawing/2014/main" id="{461F2E52-C0C2-0341-C161-BA7058724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2924" y="1851660"/>
            <a:ext cx="4463676" cy="3154680"/>
          </a:xfrm>
          <a:prstGeom prst="rect">
            <a:avLst/>
          </a:prstGeom>
        </p:spPr>
      </p:pic>
    </p:spTree>
    <p:extLst>
      <p:ext uri="{BB962C8B-B14F-4D97-AF65-F5344CB8AC3E}">
        <p14:creationId xmlns:p14="http://schemas.microsoft.com/office/powerpoint/2010/main" val="422656468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Handling Industrial Complexity</a:t>
            </a:r>
          </a:p>
        </p:txBody>
      </p:sp>
      <p:sp>
        <p:nvSpPr>
          <p:cNvPr id="4" name="Segnaposto testo 2">
            <a:extLst>
              <a:ext uri="{FF2B5EF4-FFF2-40B4-BE49-F238E27FC236}">
                <a16:creationId xmlns:a16="http://schemas.microsoft.com/office/drawing/2014/main" id="{4D65B71F-5A06-E9B0-5544-9ADA4814C28B}"/>
              </a:ext>
            </a:extLst>
          </p:cNvPr>
          <p:cNvSpPr txBox="1">
            <a:spLocks/>
          </p:cNvSpPr>
          <p:nvPr/>
        </p:nvSpPr>
        <p:spPr>
          <a:xfrm>
            <a:off x="1329341" y="996091"/>
            <a:ext cx="9533317" cy="468372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US" sz="1800" kern="0" dirty="0"/>
              <a:t>There are 3 ways to deal with complexity: </a:t>
            </a:r>
            <a:r>
              <a:rPr lang="en-US" sz="1800" b="1" kern="0" dirty="0"/>
              <a:t>avoid it</a:t>
            </a:r>
            <a:r>
              <a:rPr lang="en-US" sz="1800" kern="0" dirty="0"/>
              <a:t>, </a:t>
            </a:r>
            <a:r>
              <a:rPr lang="en-US" sz="1800" b="1" kern="0" dirty="0"/>
              <a:t>minimize it</a:t>
            </a:r>
            <a:r>
              <a:rPr lang="en-US" sz="1800" kern="0" dirty="0"/>
              <a:t>, and </a:t>
            </a:r>
            <a:r>
              <a:rPr lang="en-US" sz="1800" b="1" kern="0" dirty="0"/>
              <a:t>manage it</a:t>
            </a:r>
            <a:r>
              <a:rPr lang="en-US" sz="1800" kern="0" dirty="0"/>
              <a:t> [3]. </a:t>
            </a:r>
            <a:br>
              <a:rPr lang="en-US" sz="1800" kern="0" dirty="0"/>
            </a:br>
            <a:r>
              <a:rPr lang="en-US" sz="1800" kern="0" dirty="0"/>
              <a:t>Industry 4.0 acts toward the </a:t>
            </a:r>
            <a:r>
              <a:rPr lang="en-US" sz="1800" i="1" kern="0" dirty="0"/>
              <a:t>second</a:t>
            </a:r>
            <a:r>
              <a:rPr lang="en-US" sz="1800" kern="0" dirty="0"/>
              <a:t> and the </a:t>
            </a:r>
            <a:r>
              <a:rPr lang="en-US" sz="1800" i="1" kern="0" dirty="0"/>
              <a:t>third option</a:t>
            </a:r>
            <a:r>
              <a:rPr lang="en-US" sz="1800" kern="0" dirty="0"/>
              <a:t>.</a:t>
            </a:r>
          </a:p>
          <a:p>
            <a:pPr>
              <a:spcBef>
                <a:spcPts val="1200"/>
              </a:spcBef>
            </a:pPr>
            <a:r>
              <a:rPr lang="en-US" sz="1800" kern="0" dirty="0"/>
              <a:t>How to manage and eventually abstract the complexity of the physical world captured by the IoT? Using </a:t>
            </a:r>
            <a:r>
              <a:rPr lang="en-US" sz="1800" b="1" i="1" kern="0" dirty="0"/>
              <a:t>Digital Twins</a:t>
            </a:r>
            <a:r>
              <a:rPr lang="en-US" sz="1800" kern="0" dirty="0"/>
              <a:t>.</a:t>
            </a:r>
          </a:p>
          <a:p>
            <a:pPr>
              <a:spcBef>
                <a:spcPts val="1200"/>
              </a:spcBef>
            </a:pPr>
            <a:r>
              <a:rPr lang="en-US" sz="1800" kern="0" dirty="0"/>
              <a:t>There is still a gap between applications needs and the complexity brought by IoT.</a:t>
            </a:r>
          </a:p>
          <a:p>
            <a:pPr>
              <a:spcBef>
                <a:spcPts val="1200"/>
              </a:spcBef>
            </a:pPr>
            <a:r>
              <a:rPr lang="en-US" sz="1800" b="1" kern="0" dirty="0"/>
              <a:t>Digital Twins </a:t>
            </a:r>
            <a:r>
              <a:rPr lang="en-US" sz="1800" kern="0" dirty="0"/>
              <a:t>have been widely recognized as the </a:t>
            </a:r>
            <a:r>
              <a:rPr lang="en-US" sz="1800" b="1" kern="0" dirty="0"/>
              <a:t>steppingstone for industrial environments </a:t>
            </a:r>
            <a:r>
              <a:rPr lang="en-US" sz="1800" kern="0" dirty="0"/>
              <a:t>towards Industry 4.0 [7, 8], and the </a:t>
            </a:r>
            <a:r>
              <a:rPr lang="en-US" sz="1800" b="1" kern="0" dirty="0"/>
              <a:t>consequent application of Artificial Intelligence </a:t>
            </a:r>
            <a:r>
              <a:rPr lang="en-US" sz="1800" kern="0" dirty="0"/>
              <a:t>on the shop-floor [8].</a:t>
            </a:r>
          </a:p>
        </p:txBody>
      </p:sp>
      <p:sp>
        <p:nvSpPr>
          <p:cNvPr id="5" name="CasellaDiTesto 4">
            <a:extLst>
              <a:ext uri="{FF2B5EF4-FFF2-40B4-BE49-F238E27FC236}">
                <a16:creationId xmlns:a16="http://schemas.microsoft.com/office/drawing/2014/main" id="{A5913196-3F2A-5F3C-802A-D4D8F155E91D}"/>
              </a:ext>
            </a:extLst>
          </p:cNvPr>
          <p:cNvSpPr txBox="1"/>
          <p:nvPr/>
        </p:nvSpPr>
        <p:spPr>
          <a:xfrm>
            <a:off x="0" y="5870298"/>
            <a:ext cx="12192000"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2438400" hangingPunct="0">
              <a:defRPr/>
            </a:pPr>
            <a:r>
              <a:rPr lang="en-US" sz="900" dirty="0">
                <a:solidFill>
                  <a:schemeClr val="tx2"/>
                </a:solidFill>
                <a:highlight>
                  <a:srgbClr val="FFFFFF"/>
                </a:highlight>
                <a:latin typeface="Helvetica Neue"/>
              </a:rPr>
              <a:t>[3] Monostori L. et al., Complexity in engineering design and manufacturing</a:t>
            </a:r>
          </a:p>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[7] Cheng j. et al., </a:t>
            </a:r>
            <a:r>
              <a:rPr kumimoji="0" lang="en-US" sz="900" b="0" i="0" u="none" strike="noStrike" kern="1200" cap="none" spc="0" normalizeH="0" baseline="0" noProof="0" dirty="0" err="1">
                <a:ln>
                  <a:noFill/>
                </a:ln>
                <a:solidFill>
                  <a:srgbClr val="535353"/>
                </a:solidFill>
                <a:effectLst/>
                <a:highlight>
                  <a:srgbClr val="FFFFFF"/>
                </a:highlight>
                <a:uLnTx/>
                <a:uFillTx/>
                <a:latin typeface="Helvetica Neue"/>
                <a:cs typeface="Arial"/>
              </a:rPr>
              <a:t>DT-II:Digital</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 twin enhanced Industrial Internet reference framework towards smart manufacturing (2020), </a:t>
            </a:r>
          </a:p>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[8] Jan Z. et al., Artificial intelligence for industry 4.0: Systematic review of applications, challenges, and opportunities (2023), </a:t>
            </a:r>
          </a:p>
        </p:txBody>
      </p:sp>
    </p:spTree>
    <p:extLst>
      <p:ext uri="{BB962C8B-B14F-4D97-AF65-F5344CB8AC3E}">
        <p14:creationId xmlns:p14="http://schemas.microsoft.com/office/powerpoint/2010/main" val="48228900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Digital Twins for Cyber-Physical Complexity</a:t>
            </a:r>
          </a:p>
        </p:txBody>
      </p:sp>
      <p:sp>
        <p:nvSpPr>
          <p:cNvPr id="5" name="CasellaDiTesto 4">
            <a:extLst>
              <a:ext uri="{FF2B5EF4-FFF2-40B4-BE49-F238E27FC236}">
                <a16:creationId xmlns:a16="http://schemas.microsoft.com/office/drawing/2014/main" id="{A5913196-3F2A-5F3C-802A-D4D8F155E91D}"/>
              </a:ext>
            </a:extLst>
          </p:cNvPr>
          <p:cNvSpPr txBox="1"/>
          <p:nvPr/>
        </p:nvSpPr>
        <p:spPr>
          <a:xfrm>
            <a:off x="0" y="5477813"/>
            <a:ext cx="12192000" cy="7848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900" i="0" dirty="0">
                <a:solidFill>
                  <a:schemeClr val="tx2"/>
                </a:solidFill>
                <a:effectLst/>
                <a:highlight>
                  <a:srgbClr val="FFFFFF"/>
                </a:highlight>
                <a:latin typeface="Helvetica Neue"/>
              </a:rPr>
              <a:t>[</a:t>
            </a:r>
            <a:r>
              <a:rPr lang="en-US" sz="900" dirty="0">
                <a:solidFill>
                  <a:schemeClr val="tx2"/>
                </a:solidFill>
                <a:highlight>
                  <a:srgbClr val="FFFFFF"/>
                </a:highlight>
                <a:latin typeface="Helvetica Neue"/>
              </a:rPr>
              <a:t>9</a:t>
            </a:r>
            <a:r>
              <a:rPr lang="en-US" sz="900" i="0" dirty="0">
                <a:solidFill>
                  <a:schemeClr val="tx2"/>
                </a:solidFill>
                <a:effectLst/>
                <a:highlight>
                  <a:srgbClr val="FFFFFF"/>
                </a:highlight>
                <a:latin typeface="Helvetica Neue"/>
              </a:rPr>
              <a:t>] S. Haag, and R. </a:t>
            </a:r>
            <a:r>
              <a:rPr lang="en-US" sz="900" i="0" dirty="0" err="1">
                <a:solidFill>
                  <a:schemeClr val="tx2"/>
                </a:solidFill>
                <a:effectLst/>
                <a:highlight>
                  <a:srgbClr val="FFFFFF"/>
                </a:highlight>
                <a:latin typeface="Helvetica Neue"/>
              </a:rPr>
              <a:t>Anderl</a:t>
            </a:r>
            <a:r>
              <a:rPr lang="en-US" sz="900" i="0" dirty="0">
                <a:solidFill>
                  <a:schemeClr val="tx2"/>
                </a:solidFill>
                <a:effectLst/>
                <a:highlight>
                  <a:srgbClr val="FFFFFF"/>
                </a:highlight>
                <a:latin typeface="Helvetica Neue"/>
              </a:rPr>
              <a:t>. "Digital Twin–Proof of concept." Manufacturing Letters 15 (2018)</a:t>
            </a:r>
            <a:endPar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endParaRPr>
          </a:p>
          <a:p>
            <a:pPr algn="ct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[10] Minerva R. et al., Digital Twin in the IoT Context: A Survey on Technical Features, Scenarios, and Architectural Models (2020)</a:t>
            </a:r>
          </a:p>
          <a:p>
            <a:pPr algn="ctr"/>
            <a:r>
              <a:rPr lang="en-US" sz="900" kern="1200" dirty="0">
                <a:solidFill>
                  <a:srgbClr val="535353"/>
                </a:solidFill>
                <a:highlight>
                  <a:srgbClr val="FFFFFF"/>
                </a:highlight>
                <a:cs typeface="Arial"/>
              </a:rPr>
              <a:t>[11] </a:t>
            </a:r>
            <a:r>
              <a:rPr lang="en-US" sz="900" kern="1200" dirty="0" err="1">
                <a:solidFill>
                  <a:srgbClr val="535353"/>
                </a:solidFill>
                <a:highlight>
                  <a:srgbClr val="FFFFFF"/>
                </a:highlight>
                <a:cs typeface="Arial"/>
              </a:rPr>
              <a:t>Kaklis</a:t>
            </a:r>
            <a:r>
              <a:rPr lang="en-US" sz="900" kern="1200" dirty="0">
                <a:solidFill>
                  <a:srgbClr val="535353"/>
                </a:solidFill>
                <a:highlight>
                  <a:srgbClr val="FFFFFF"/>
                </a:highlight>
                <a:cs typeface="Arial"/>
              </a:rPr>
              <a:t> D. et al., </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Enabling digital twins in the maritime sector through the lens of AI and industry 4.0 (2023)</a:t>
            </a:r>
          </a:p>
          <a:p>
            <a:pPr algn="ctr"/>
            <a:r>
              <a:rPr lang="en-US" sz="900" kern="1200" dirty="0">
                <a:solidFill>
                  <a:srgbClr val="535353"/>
                </a:solidFill>
                <a:highlight>
                  <a:srgbClr val="FFFFFF"/>
                </a:highlight>
                <a:cs typeface="Arial"/>
              </a:rPr>
              <a:t>[12] Wang W. et al., A proactive material handling method for CPS enabled shop-floor (2020)</a:t>
            </a:r>
          </a:p>
          <a:p>
            <a:pPr algn="ctr"/>
            <a:r>
              <a:rPr lang="en-US" sz="900" kern="1200" dirty="0">
                <a:solidFill>
                  <a:srgbClr val="535353"/>
                </a:solidFill>
                <a:highlight>
                  <a:srgbClr val="FFFFFF"/>
                </a:highlight>
                <a:cs typeface="Arial"/>
              </a:rPr>
              <a:t>[13] Friedrich J. et al., A framework for data-driven digital twins for smart manufacturing (2022)</a:t>
            </a:r>
          </a:p>
        </p:txBody>
      </p:sp>
      <p:sp>
        <p:nvSpPr>
          <p:cNvPr id="4" name="Segnaposto testo 2">
            <a:extLst>
              <a:ext uri="{FF2B5EF4-FFF2-40B4-BE49-F238E27FC236}">
                <a16:creationId xmlns:a16="http://schemas.microsoft.com/office/drawing/2014/main" id="{4D65B71F-5A06-E9B0-5544-9ADA4814C28B}"/>
              </a:ext>
            </a:extLst>
          </p:cNvPr>
          <p:cNvSpPr txBox="1">
            <a:spLocks/>
          </p:cNvSpPr>
          <p:nvPr/>
        </p:nvSpPr>
        <p:spPr>
          <a:xfrm>
            <a:off x="965039" y="1999463"/>
            <a:ext cx="10251601" cy="111684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US" sz="1800" kern="0" dirty="0"/>
              <a:t>The definition and purpose of DTs are different across research areas [10, 11, 12, 13]</a:t>
            </a:r>
          </a:p>
        </p:txBody>
      </p:sp>
      <p:sp>
        <p:nvSpPr>
          <p:cNvPr id="3" name="Segnaposto testo 2">
            <a:extLst>
              <a:ext uri="{FF2B5EF4-FFF2-40B4-BE49-F238E27FC236}">
                <a16:creationId xmlns:a16="http://schemas.microsoft.com/office/drawing/2014/main" id="{A8F2E30A-7A34-9A82-CCAB-FDCF24BC4A75}"/>
              </a:ext>
            </a:extLst>
          </p:cNvPr>
          <p:cNvSpPr txBox="1">
            <a:spLocks/>
          </p:cNvSpPr>
          <p:nvPr/>
        </p:nvSpPr>
        <p:spPr>
          <a:xfrm>
            <a:off x="975360" y="3116311"/>
            <a:ext cx="10251601" cy="17422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US" kern="0" dirty="0"/>
              <a:t>“A </a:t>
            </a:r>
            <a:r>
              <a:rPr lang="en-US" b="1" kern="0" dirty="0"/>
              <a:t>Digital Twin (DT)</a:t>
            </a:r>
            <a:r>
              <a:rPr lang="en-US" kern="0" dirty="0"/>
              <a:t> is a </a:t>
            </a:r>
            <a:r>
              <a:rPr lang="en-US" b="1" kern="0" dirty="0"/>
              <a:t>comprehensive software representation</a:t>
            </a:r>
            <a:r>
              <a:rPr lang="en-US" kern="0" dirty="0"/>
              <a:t> of an individual </a:t>
            </a:r>
            <a:r>
              <a:rPr lang="en-US" b="1" kern="0" dirty="0"/>
              <a:t>physical object</a:t>
            </a:r>
            <a:r>
              <a:rPr lang="en-US" kern="0" dirty="0"/>
              <a:t>. It includes </a:t>
            </a:r>
            <a:r>
              <a:rPr lang="en-US" b="1" kern="0" dirty="0"/>
              <a:t>properties</a:t>
            </a:r>
            <a:r>
              <a:rPr lang="en-US" kern="0" dirty="0"/>
              <a:t>, </a:t>
            </a:r>
            <a:r>
              <a:rPr lang="en-US" b="1" kern="0" dirty="0"/>
              <a:t>conditions</a:t>
            </a:r>
            <a:r>
              <a:rPr lang="en-US" kern="0" dirty="0"/>
              <a:t>, and </a:t>
            </a:r>
            <a:r>
              <a:rPr lang="en-US" b="1" kern="0" dirty="0"/>
              <a:t>behavior(s)</a:t>
            </a:r>
            <a:r>
              <a:rPr lang="en-US" kern="0" dirty="0"/>
              <a:t> of the real-life object </a:t>
            </a:r>
            <a:r>
              <a:rPr lang="en-US" b="1" kern="0" dirty="0"/>
              <a:t>through models and data</a:t>
            </a:r>
            <a:r>
              <a:rPr lang="en-US" kern="0" dirty="0"/>
              <a:t>. A Digital Twin is </a:t>
            </a:r>
            <a:r>
              <a:rPr lang="en-US" b="1" kern="0" dirty="0"/>
              <a:t>a set of realistic models</a:t>
            </a:r>
            <a:r>
              <a:rPr lang="en-US" kern="0" dirty="0"/>
              <a:t> that can </a:t>
            </a:r>
            <a:r>
              <a:rPr lang="en-US" b="1" kern="0" dirty="0"/>
              <a:t>simulate an object’s behavior</a:t>
            </a:r>
            <a:r>
              <a:rPr lang="en-US" kern="0" dirty="0"/>
              <a:t> in the </a:t>
            </a:r>
            <a:r>
              <a:rPr lang="en-US" b="1" kern="0" dirty="0"/>
              <a:t>deployed environment</a:t>
            </a:r>
            <a:r>
              <a:rPr lang="en-US" kern="0" dirty="0"/>
              <a:t>. The Digital Twin </a:t>
            </a:r>
            <a:r>
              <a:rPr lang="en-US" b="1" kern="0" dirty="0"/>
              <a:t>represents</a:t>
            </a:r>
            <a:r>
              <a:rPr lang="en-US" kern="0" dirty="0"/>
              <a:t> and </a:t>
            </a:r>
            <a:r>
              <a:rPr lang="en-US" b="1" kern="0" dirty="0"/>
              <a:t>reflects</a:t>
            </a:r>
            <a:r>
              <a:rPr lang="en-US" kern="0" dirty="0"/>
              <a:t> its physical twin and remains its virtual counterpart </a:t>
            </a:r>
            <a:r>
              <a:rPr lang="en-US" b="1" kern="0" dirty="0"/>
              <a:t>across the object’s entire lifecycle </a:t>
            </a:r>
            <a:r>
              <a:rPr lang="en-US" kern="0" dirty="0"/>
              <a:t>[9].</a:t>
            </a:r>
          </a:p>
        </p:txBody>
      </p:sp>
    </p:spTree>
    <p:extLst>
      <p:ext uri="{BB962C8B-B14F-4D97-AF65-F5344CB8AC3E}">
        <p14:creationId xmlns:p14="http://schemas.microsoft.com/office/powerpoint/2010/main" val="36140879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grpId="0"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0-ppt_h/2"/>
                                          </p:val>
                                        </p:tav>
                                      </p:tavLst>
                                    </p:anim>
                                    <p:set>
                                      <p:cBhvr>
                                        <p:cTn id="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Digital Twins in the Industrial Domain</a:t>
            </a:r>
          </a:p>
        </p:txBody>
      </p:sp>
      <p:sp>
        <p:nvSpPr>
          <p:cNvPr id="4" name="Segnaposto testo 2">
            <a:extLst>
              <a:ext uri="{FF2B5EF4-FFF2-40B4-BE49-F238E27FC236}">
                <a16:creationId xmlns:a16="http://schemas.microsoft.com/office/drawing/2014/main" id="{4D65B71F-5A06-E9B0-5544-9ADA4814C28B}"/>
              </a:ext>
            </a:extLst>
          </p:cNvPr>
          <p:cNvSpPr txBox="1">
            <a:spLocks/>
          </p:cNvSpPr>
          <p:nvPr/>
        </p:nvSpPr>
        <p:spPr>
          <a:xfrm>
            <a:off x="337722" y="894398"/>
            <a:ext cx="11516555" cy="238252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549275" lvl="1" indent="-285750">
              <a:spcBef>
                <a:spcPts val="600"/>
              </a:spcBef>
              <a:buFont typeface="Wingdings" panose="05000000000000000000" pitchFamily="2" charset="2"/>
              <a:buChar char="§"/>
            </a:pPr>
            <a:r>
              <a:rPr lang="en-US" sz="1600" b="1" kern="0" dirty="0"/>
              <a:t>Integrate different physical protocols </a:t>
            </a:r>
            <a:r>
              <a:rPr lang="en-US" sz="1600" kern="0" dirty="0"/>
              <a:t>and expose the most suitable with respect to the modelled scenario;</a:t>
            </a:r>
          </a:p>
          <a:p>
            <a:pPr marL="549275" lvl="1" indent="-285750">
              <a:spcBef>
                <a:spcPts val="600"/>
              </a:spcBef>
              <a:buFont typeface="Wingdings" panose="05000000000000000000" pitchFamily="2" charset="2"/>
              <a:buChar char="§"/>
            </a:pPr>
            <a:r>
              <a:rPr lang="en-US" sz="1600" b="1" kern="0" dirty="0"/>
              <a:t>Select useful information </a:t>
            </a:r>
            <a:r>
              <a:rPr lang="en-US" sz="1600" kern="0" dirty="0"/>
              <a:t>to reflect in the digital domain with respect to the given use case and logically order it;</a:t>
            </a:r>
          </a:p>
          <a:p>
            <a:pPr marL="549275" lvl="1" indent="-285750">
              <a:spcBef>
                <a:spcPts val="600"/>
              </a:spcBef>
              <a:buFont typeface="Wingdings" panose="05000000000000000000" pitchFamily="2" charset="2"/>
              <a:buChar char="§"/>
            </a:pPr>
            <a:r>
              <a:rPr lang="en-US" sz="1600" b="1" kern="0" dirty="0"/>
              <a:t>Offer a common entry point for actions </a:t>
            </a:r>
            <a:r>
              <a:rPr lang="en-US" sz="1600" kern="0" dirty="0"/>
              <a:t>towards the physical domain;</a:t>
            </a:r>
          </a:p>
          <a:p>
            <a:pPr marL="549275" lvl="1" indent="-285750">
              <a:spcBef>
                <a:spcPts val="600"/>
              </a:spcBef>
              <a:buFont typeface="Wingdings" panose="05000000000000000000" pitchFamily="2" charset="2"/>
              <a:buChar char="§"/>
            </a:pPr>
            <a:r>
              <a:rPr lang="en-US" sz="1600" b="1" kern="0" dirty="0"/>
              <a:t>Model existing relationships </a:t>
            </a:r>
            <a:r>
              <a:rPr lang="en-US" sz="1600" kern="0" dirty="0"/>
              <a:t>among physical assets and higher-level concepts they are part of;</a:t>
            </a:r>
            <a:endParaRPr lang="en-US" sz="1600" b="1" kern="0" dirty="0"/>
          </a:p>
          <a:p>
            <a:pPr marL="549275" lvl="1" indent="-285750">
              <a:spcBef>
                <a:spcPts val="600"/>
              </a:spcBef>
              <a:buFont typeface="Wingdings" panose="05000000000000000000" pitchFamily="2" charset="2"/>
              <a:buChar char="§"/>
            </a:pPr>
            <a:r>
              <a:rPr lang="en-US" sz="1600" b="1" kern="0" dirty="0"/>
              <a:t>Compose heterogeneous physical assets </a:t>
            </a:r>
            <a:r>
              <a:rPr lang="en-US" sz="1600" kern="0" dirty="0"/>
              <a:t>to obtain a cohesive logical entity;</a:t>
            </a:r>
          </a:p>
          <a:p>
            <a:pPr marL="549275" lvl="1" indent="-285750">
              <a:spcBef>
                <a:spcPts val="600"/>
              </a:spcBef>
              <a:buFont typeface="Wingdings" panose="05000000000000000000" pitchFamily="2" charset="2"/>
              <a:buChar char="§"/>
            </a:pPr>
            <a:r>
              <a:rPr lang="en-US" sz="1600" b="1" kern="0" dirty="0"/>
              <a:t>Ensure a consistent point of interaction </a:t>
            </a:r>
            <a:r>
              <a:rPr lang="en-US" sz="1600" kern="0" dirty="0"/>
              <a:t>with industrial applications.</a:t>
            </a:r>
          </a:p>
        </p:txBody>
      </p:sp>
      <p:pic>
        <p:nvPicPr>
          <p:cNvPr id="3" name="Immagine 2">
            <a:extLst>
              <a:ext uri="{FF2B5EF4-FFF2-40B4-BE49-F238E27FC236}">
                <a16:creationId xmlns:a16="http://schemas.microsoft.com/office/drawing/2014/main" id="{F4EF8A75-9818-7A17-2855-3E6B75E2A8B0}"/>
              </a:ext>
            </a:extLst>
          </p:cNvPr>
          <p:cNvPicPr>
            <a:picLocks noChangeAspect="1"/>
          </p:cNvPicPr>
          <p:nvPr/>
        </p:nvPicPr>
        <p:blipFill rotWithShape="1">
          <a:blip r:embed="rId3">
            <a:extLst>
              <a:ext uri="{28A0092B-C50C-407E-A947-70E740481C1C}">
                <a14:useLocalDpi xmlns:a14="http://schemas.microsoft.com/office/drawing/2010/main" val="0"/>
              </a:ext>
            </a:extLst>
          </a:blip>
          <a:srcRect l="80508"/>
          <a:stretch/>
        </p:blipFill>
        <p:spPr>
          <a:xfrm>
            <a:off x="9016983" y="3429000"/>
            <a:ext cx="1871948" cy="2886977"/>
          </a:xfrm>
          <a:prstGeom prst="rect">
            <a:avLst/>
          </a:prstGeom>
        </p:spPr>
      </p:pic>
      <p:pic>
        <p:nvPicPr>
          <p:cNvPr id="5" name="Immagine 4">
            <a:extLst>
              <a:ext uri="{FF2B5EF4-FFF2-40B4-BE49-F238E27FC236}">
                <a16:creationId xmlns:a16="http://schemas.microsoft.com/office/drawing/2014/main" id="{EE6984F8-3E57-D077-5544-4755947F0D24}"/>
              </a:ext>
            </a:extLst>
          </p:cNvPr>
          <p:cNvPicPr>
            <a:picLocks noChangeAspect="1"/>
          </p:cNvPicPr>
          <p:nvPr/>
        </p:nvPicPr>
        <p:blipFill rotWithShape="1">
          <a:blip r:embed="rId3">
            <a:extLst>
              <a:ext uri="{28A0092B-C50C-407E-A947-70E740481C1C}">
                <a14:useLocalDpi xmlns:a14="http://schemas.microsoft.com/office/drawing/2010/main" val="0"/>
              </a:ext>
            </a:extLst>
          </a:blip>
          <a:srcRect l="61156" r="19353"/>
          <a:stretch/>
        </p:blipFill>
        <p:spPr>
          <a:xfrm>
            <a:off x="7145035" y="3429000"/>
            <a:ext cx="1871948" cy="2886977"/>
          </a:xfrm>
          <a:prstGeom prst="rect">
            <a:avLst/>
          </a:prstGeom>
        </p:spPr>
      </p:pic>
      <p:pic>
        <p:nvPicPr>
          <p:cNvPr id="6" name="Immagine 5">
            <a:extLst>
              <a:ext uri="{FF2B5EF4-FFF2-40B4-BE49-F238E27FC236}">
                <a16:creationId xmlns:a16="http://schemas.microsoft.com/office/drawing/2014/main" id="{BCEEFD30-5EAA-20B4-34C4-BE7AD49BEA00}"/>
              </a:ext>
            </a:extLst>
          </p:cNvPr>
          <p:cNvPicPr>
            <a:picLocks noChangeAspect="1"/>
          </p:cNvPicPr>
          <p:nvPr/>
        </p:nvPicPr>
        <p:blipFill rotWithShape="1">
          <a:blip r:embed="rId3">
            <a:extLst>
              <a:ext uri="{28A0092B-C50C-407E-A947-70E740481C1C}">
                <a14:useLocalDpi xmlns:a14="http://schemas.microsoft.com/office/drawing/2010/main" val="0"/>
              </a:ext>
            </a:extLst>
          </a:blip>
          <a:srcRect l="40438" r="38774"/>
          <a:stretch/>
        </p:blipFill>
        <p:spPr>
          <a:xfrm>
            <a:off x="5148595" y="3429000"/>
            <a:ext cx="1996440" cy="2886977"/>
          </a:xfrm>
          <a:prstGeom prst="rect">
            <a:avLst/>
          </a:prstGeom>
        </p:spPr>
      </p:pic>
      <p:pic>
        <p:nvPicPr>
          <p:cNvPr id="7" name="Immagine 6">
            <a:extLst>
              <a:ext uri="{FF2B5EF4-FFF2-40B4-BE49-F238E27FC236}">
                <a16:creationId xmlns:a16="http://schemas.microsoft.com/office/drawing/2014/main" id="{ACA3FF78-2782-1904-18F7-E73EB31BE100}"/>
              </a:ext>
            </a:extLst>
          </p:cNvPr>
          <p:cNvPicPr>
            <a:picLocks noChangeAspect="1"/>
          </p:cNvPicPr>
          <p:nvPr/>
        </p:nvPicPr>
        <p:blipFill rotWithShape="1">
          <a:blip r:embed="rId3">
            <a:extLst>
              <a:ext uri="{28A0092B-C50C-407E-A947-70E740481C1C}">
                <a14:useLocalDpi xmlns:a14="http://schemas.microsoft.com/office/drawing/2010/main" val="0"/>
              </a:ext>
            </a:extLst>
          </a:blip>
          <a:srcRect l="19569" r="59643"/>
          <a:stretch/>
        </p:blipFill>
        <p:spPr>
          <a:xfrm>
            <a:off x="3175015" y="3429000"/>
            <a:ext cx="1996440" cy="2886977"/>
          </a:xfrm>
          <a:prstGeom prst="rect">
            <a:avLst/>
          </a:prstGeom>
        </p:spPr>
      </p:pic>
      <p:pic>
        <p:nvPicPr>
          <p:cNvPr id="10" name="Immagine 9">
            <a:extLst>
              <a:ext uri="{FF2B5EF4-FFF2-40B4-BE49-F238E27FC236}">
                <a16:creationId xmlns:a16="http://schemas.microsoft.com/office/drawing/2014/main" id="{15C5213A-6126-9EB1-D485-32D3081C6816}"/>
              </a:ext>
            </a:extLst>
          </p:cNvPr>
          <p:cNvPicPr>
            <a:picLocks noChangeAspect="1"/>
          </p:cNvPicPr>
          <p:nvPr/>
        </p:nvPicPr>
        <p:blipFill rotWithShape="1">
          <a:blip r:embed="rId3">
            <a:extLst>
              <a:ext uri="{28A0092B-C50C-407E-A947-70E740481C1C}">
                <a14:useLocalDpi xmlns:a14="http://schemas.microsoft.com/office/drawing/2010/main" val="0"/>
              </a:ext>
            </a:extLst>
          </a:blip>
          <a:srcRect r="80508"/>
          <a:stretch/>
        </p:blipFill>
        <p:spPr>
          <a:xfrm>
            <a:off x="1303067" y="3429000"/>
            <a:ext cx="1871948" cy="2886977"/>
          </a:xfrm>
          <a:prstGeom prst="rect">
            <a:avLst/>
          </a:prstGeom>
        </p:spPr>
      </p:pic>
    </p:spTree>
    <p:extLst>
      <p:ext uri="{BB962C8B-B14F-4D97-AF65-F5344CB8AC3E}">
        <p14:creationId xmlns:p14="http://schemas.microsoft.com/office/powerpoint/2010/main" val="41467481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1+#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Digital Twins in the Industrial Domain</a:t>
            </a:r>
          </a:p>
        </p:txBody>
      </p:sp>
      <p:sp>
        <p:nvSpPr>
          <p:cNvPr id="4" name="Segnaposto testo 2">
            <a:extLst>
              <a:ext uri="{FF2B5EF4-FFF2-40B4-BE49-F238E27FC236}">
                <a16:creationId xmlns:a16="http://schemas.microsoft.com/office/drawing/2014/main" id="{4D65B71F-5A06-E9B0-5544-9ADA4814C28B}"/>
              </a:ext>
            </a:extLst>
          </p:cNvPr>
          <p:cNvSpPr txBox="1">
            <a:spLocks/>
          </p:cNvSpPr>
          <p:nvPr/>
        </p:nvSpPr>
        <p:spPr>
          <a:xfrm>
            <a:off x="660399" y="1315858"/>
            <a:ext cx="10871200" cy="147269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r>
              <a:rPr lang="en-US" b="1" i="1" kern="0" dirty="0"/>
              <a:t>Relationships</a:t>
            </a:r>
            <a:r>
              <a:rPr lang="en-US" kern="0" dirty="0"/>
              <a:t> and </a:t>
            </a:r>
            <a:r>
              <a:rPr lang="en-US" b="1" i="1" kern="0" dirty="0"/>
              <a:t>Composability</a:t>
            </a:r>
            <a:r>
              <a:rPr lang="en-US" kern="0" dirty="0"/>
              <a:t> are very useful features to abstract and model industrial domains.</a:t>
            </a:r>
          </a:p>
          <a:p>
            <a:pPr>
              <a:spcBef>
                <a:spcPts val="600"/>
              </a:spcBef>
            </a:pPr>
            <a:r>
              <a:rPr lang="en-US" kern="0" dirty="0"/>
              <a:t>They enable the opportunity to represent upper-level </a:t>
            </a:r>
            <a:r>
              <a:rPr lang="en-US" b="1" i="1" kern="0" dirty="0"/>
              <a:t>Physical Concepts</a:t>
            </a:r>
            <a:r>
              <a:rPr lang="en-US" kern="0" dirty="0"/>
              <a:t> starting </a:t>
            </a:r>
            <a:r>
              <a:rPr lang="en-US" i="1" kern="0" dirty="0"/>
              <a:t>from underlying physical assets</a:t>
            </a:r>
            <a:r>
              <a:rPr lang="en-US" kern="0" dirty="0"/>
              <a:t>.</a:t>
            </a:r>
          </a:p>
        </p:txBody>
      </p:sp>
      <p:pic>
        <p:nvPicPr>
          <p:cNvPr id="6" name="Immagine 5">
            <a:extLst>
              <a:ext uri="{FF2B5EF4-FFF2-40B4-BE49-F238E27FC236}">
                <a16:creationId xmlns:a16="http://schemas.microsoft.com/office/drawing/2014/main" id="{137FCC94-2D0B-884A-84BB-71C4132C3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734" y="3115202"/>
            <a:ext cx="10436531" cy="2736958"/>
          </a:xfrm>
          <a:prstGeom prst="rect">
            <a:avLst/>
          </a:prstGeom>
        </p:spPr>
      </p:pic>
    </p:spTree>
    <p:extLst>
      <p:ext uri="{BB962C8B-B14F-4D97-AF65-F5344CB8AC3E}">
        <p14:creationId xmlns:p14="http://schemas.microsoft.com/office/powerpoint/2010/main" val="70120584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DTs in Industry: Envisioned Result</a:t>
            </a:r>
          </a:p>
        </p:txBody>
      </p:sp>
      <p:sp>
        <p:nvSpPr>
          <p:cNvPr id="4" name="Segnaposto testo 2">
            <a:extLst>
              <a:ext uri="{FF2B5EF4-FFF2-40B4-BE49-F238E27FC236}">
                <a16:creationId xmlns:a16="http://schemas.microsoft.com/office/drawing/2014/main" id="{4D65B71F-5A06-E9B0-5544-9ADA4814C28B}"/>
              </a:ext>
            </a:extLst>
          </p:cNvPr>
          <p:cNvSpPr txBox="1">
            <a:spLocks/>
          </p:cNvSpPr>
          <p:nvPr/>
        </p:nvSpPr>
        <p:spPr>
          <a:xfrm>
            <a:off x="295639" y="1031483"/>
            <a:ext cx="5210858" cy="523715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r>
              <a:rPr lang="en-US" kern="0" dirty="0"/>
              <a:t>The digitalized industry of the future will have the whole </a:t>
            </a:r>
            <a:r>
              <a:rPr lang="en-US" b="1" i="1" kern="0" dirty="0"/>
              <a:t>Physical Concepts pyramid</a:t>
            </a:r>
            <a:r>
              <a:rPr lang="en-US" b="1" kern="0" dirty="0"/>
              <a:t> </a:t>
            </a:r>
            <a:r>
              <a:rPr lang="en-US" kern="0" dirty="0"/>
              <a:t>transposed in the digital domain and offered to upper-level applications:</a:t>
            </a:r>
          </a:p>
          <a:p>
            <a:pPr lvl="1">
              <a:spcBef>
                <a:spcPts val="600"/>
              </a:spcBef>
            </a:pPr>
            <a:r>
              <a:rPr lang="en-US" kern="0" dirty="0"/>
              <a:t>Physical equipment composes a </a:t>
            </a:r>
            <a:r>
              <a:rPr lang="en-US" b="1" i="1" kern="0" dirty="0"/>
              <a:t>Production Node</a:t>
            </a:r>
            <a:r>
              <a:rPr lang="en-US" kern="0" dirty="0"/>
              <a:t>;</a:t>
            </a:r>
          </a:p>
          <a:p>
            <a:pPr lvl="1">
              <a:spcBef>
                <a:spcPts val="600"/>
              </a:spcBef>
            </a:pPr>
            <a:r>
              <a:rPr lang="en-US" b="1" i="1" kern="0" dirty="0"/>
              <a:t>Production Nodes</a:t>
            </a:r>
            <a:r>
              <a:rPr lang="en-US" b="1" kern="0" dirty="0"/>
              <a:t> </a:t>
            </a:r>
            <a:r>
              <a:rPr lang="en-US" kern="0" dirty="0"/>
              <a:t>compose a </a:t>
            </a:r>
            <a:r>
              <a:rPr lang="en-US" b="1" i="1" kern="0" dirty="0"/>
              <a:t>Department</a:t>
            </a:r>
            <a:r>
              <a:rPr lang="en-US" kern="0" dirty="0"/>
              <a:t>;</a:t>
            </a:r>
          </a:p>
          <a:p>
            <a:pPr lvl="1">
              <a:spcBef>
                <a:spcPts val="600"/>
              </a:spcBef>
            </a:pPr>
            <a:r>
              <a:rPr lang="en-US" b="1" i="1" kern="0" dirty="0"/>
              <a:t>Departments</a:t>
            </a:r>
            <a:r>
              <a:rPr lang="en-US" kern="0" dirty="0"/>
              <a:t> compose a </a:t>
            </a:r>
            <a:r>
              <a:rPr lang="en-US" b="1" i="1" kern="0" dirty="0"/>
              <a:t>Plant</a:t>
            </a:r>
            <a:r>
              <a:rPr lang="en-US" kern="0" dirty="0"/>
              <a:t>.</a:t>
            </a:r>
          </a:p>
          <a:p>
            <a:pPr>
              <a:spcBef>
                <a:spcPts val="1800"/>
              </a:spcBef>
            </a:pPr>
            <a:r>
              <a:rPr lang="en-US" i="1" kern="0" dirty="0"/>
              <a:t>Horizontal</a:t>
            </a:r>
            <a:r>
              <a:rPr lang="en-US" kern="0" dirty="0"/>
              <a:t> and </a:t>
            </a:r>
            <a:r>
              <a:rPr lang="en-US" i="1" kern="0" dirty="0"/>
              <a:t>vertical relationships </a:t>
            </a:r>
            <a:r>
              <a:rPr lang="en-US" kern="0" dirty="0"/>
              <a:t>among adopted equipment will be described by DTs, enabling </a:t>
            </a:r>
            <a:r>
              <a:rPr lang="en-US" i="1" kern="0" dirty="0"/>
              <a:t>navigability </a:t>
            </a:r>
            <a:r>
              <a:rPr lang="en-US" kern="0" dirty="0"/>
              <a:t>of the physical system.</a:t>
            </a:r>
          </a:p>
          <a:p>
            <a:pPr>
              <a:spcBef>
                <a:spcPts val="1800"/>
              </a:spcBef>
            </a:pPr>
            <a:r>
              <a:rPr lang="en-US" kern="0" dirty="0"/>
              <a:t>The result is the representation of the adopted </a:t>
            </a:r>
            <a:r>
              <a:rPr lang="en-US" b="1" i="1" kern="0" dirty="0"/>
              <a:t>industrial architecture</a:t>
            </a:r>
            <a:r>
              <a:rPr lang="en-US" kern="0" dirty="0"/>
              <a:t>.</a:t>
            </a:r>
          </a:p>
        </p:txBody>
      </p:sp>
      <p:pic>
        <p:nvPicPr>
          <p:cNvPr id="8" name="Immagine 7">
            <a:extLst>
              <a:ext uri="{FF2B5EF4-FFF2-40B4-BE49-F238E27FC236}">
                <a16:creationId xmlns:a16="http://schemas.microsoft.com/office/drawing/2014/main" id="{13134524-3811-654C-173F-AA5C0A82A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498" y="1818162"/>
            <a:ext cx="6490348" cy="3663800"/>
          </a:xfrm>
          <a:prstGeom prst="rect">
            <a:avLst/>
          </a:prstGeom>
        </p:spPr>
      </p:pic>
    </p:spTree>
    <p:extLst>
      <p:ext uri="{BB962C8B-B14F-4D97-AF65-F5344CB8AC3E}">
        <p14:creationId xmlns:p14="http://schemas.microsoft.com/office/powerpoint/2010/main" val="63306212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Digital Complexity Index: a Real Case Scenario</a:t>
            </a:r>
          </a:p>
        </p:txBody>
      </p:sp>
      <p:pic>
        <p:nvPicPr>
          <p:cNvPr id="5" name="Immagine 4">
            <a:extLst>
              <a:ext uri="{FF2B5EF4-FFF2-40B4-BE49-F238E27FC236}">
                <a16:creationId xmlns:a16="http://schemas.microsoft.com/office/drawing/2014/main" id="{5DFB1469-7287-B4A4-04A3-ED5EA26000F3}"/>
              </a:ext>
            </a:extLst>
          </p:cNvPr>
          <p:cNvPicPr>
            <a:picLocks noChangeAspect="1"/>
          </p:cNvPicPr>
          <p:nvPr/>
        </p:nvPicPr>
        <p:blipFill rotWithShape="1">
          <a:blip r:embed="rId3"/>
          <a:srcRect l="1365" r="1814"/>
          <a:stretch/>
        </p:blipFill>
        <p:spPr>
          <a:xfrm>
            <a:off x="6283148" y="4660488"/>
            <a:ext cx="5114261" cy="1622850"/>
          </a:xfrm>
          <a:prstGeom prst="rect">
            <a:avLst/>
          </a:prstGeom>
        </p:spPr>
      </p:pic>
      <p:pic>
        <p:nvPicPr>
          <p:cNvPr id="9" name="Immagine 8">
            <a:extLst>
              <a:ext uri="{FF2B5EF4-FFF2-40B4-BE49-F238E27FC236}">
                <a16:creationId xmlns:a16="http://schemas.microsoft.com/office/drawing/2014/main" id="{11F1533B-A5D8-745E-62E3-D9E2646175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590" y="923876"/>
            <a:ext cx="5273664" cy="5337544"/>
          </a:xfrm>
          <a:prstGeom prst="rect">
            <a:avLst/>
          </a:prstGeom>
        </p:spPr>
      </p:pic>
      <p:pic>
        <p:nvPicPr>
          <p:cNvPr id="12" name="Immagine 11">
            <a:extLst>
              <a:ext uri="{FF2B5EF4-FFF2-40B4-BE49-F238E27FC236}">
                <a16:creationId xmlns:a16="http://schemas.microsoft.com/office/drawing/2014/main" id="{A68C3729-8C5A-0438-D65D-C1D9289DF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199" y="670446"/>
            <a:ext cx="3202157" cy="3387012"/>
          </a:xfrm>
          <a:prstGeom prst="rect">
            <a:avLst/>
          </a:prstGeom>
        </p:spPr>
      </p:pic>
      <mc:AlternateContent xmlns:mc="http://schemas.openxmlformats.org/markup-compatibility/2006" xmlns:a14="http://schemas.microsoft.com/office/drawing/2010/main">
        <mc:Choice Requires="a14">
          <p:sp>
            <p:nvSpPr>
              <p:cNvPr id="3" name="CasellaDiTesto 2">
                <a:extLst>
                  <a:ext uri="{FF2B5EF4-FFF2-40B4-BE49-F238E27FC236}">
                    <a16:creationId xmlns:a16="http://schemas.microsoft.com/office/drawing/2014/main" id="{57B18521-EC0C-0E97-484D-0265C3FB273D}"/>
                  </a:ext>
                </a:extLst>
              </p:cNvPr>
              <p:cNvSpPr txBox="1"/>
              <p:nvPr/>
            </p:nvSpPr>
            <p:spPr>
              <a:xfrm>
                <a:off x="5833310" y="4086095"/>
                <a:ext cx="6013938" cy="5072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2438400" hangingPunct="0"/>
                <a14:m>
                  <m:oMathPara xmlns:m="http://schemas.openxmlformats.org/officeDocument/2006/math">
                    <m:oMathParaPr>
                      <m:jc m:val="centerGroup"/>
                    </m:oMathParaPr>
                    <m:oMath xmlns:m="http://schemas.openxmlformats.org/officeDocument/2006/math">
                      <m:r>
                        <a:rPr kumimoji="0" lang="it-IT" sz="1600" b="1" i="1" u="none" strike="noStrike" cap="none" spc="0" normalizeH="0" baseline="0" smtClean="0">
                          <a:ln>
                            <a:noFill/>
                          </a:ln>
                          <a:solidFill>
                            <a:srgbClr val="E53C25"/>
                          </a:solidFill>
                          <a:effectLst/>
                          <a:uFillTx/>
                          <a:latin typeface="Cambria Math" panose="02040503050406030204" pitchFamily="18" charset="0"/>
                          <a:sym typeface="Arial"/>
                        </a:rPr>
                        <m:t>𝑫𝑪𝑰</m:t>
                      </m:r>
                      <m: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t>= </m:t>
                      </m:r>
                      <m:nary>
                        <m:naryPr>
                          <m:chr m:val="∑"/>
                          <m:limLoc m:val="subSup"/>
                          <m:ctrlP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ctrlPr>
                        </m:naryPr>
                        <m:sub>
                          <m:r>
                            <m:rPr>
                              <m:brk m:alnAt="25"/>
                            </m:rP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t>𝑖</m:t>
                          </m:r>
                          <m: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t>=1</m:t>
                          </m:r>
                        </m:sub>
                        <m:sup>
                          <m: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t>5</m:t>
                          </m:r>
                        </m:sup>
                        <m:e>
                          <m:sSub>
                            <m:sSubPr>
                              <m:ctrlP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ctrlPr>
                            </m:sSubPr>
                            <m:e>
                              <m: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t>𝑐𝑟𝑖𝑡𝑒𝑟𝑖𝑜𝑛</m:t>
                              </m:r>
                            </m:e>
                            <m:sub>
                              <m:r>
                                <a:rPr kumimoji="0" lang="it-IT" sz="1600" b="0" i="1" u="none" strike="noStrike" cap="none" spc="0" normalizeH="0" baseline="0" smtClean="0">
                                  <a:ln>
                                    <a:noFill/>
                                  </a:ln>
                                  <a:solidFill>
                                    <a:schemeClr val="accent1"/>
                                  </a:solidFill>
                                  <a:effectLst/>
                                  <a:uFillTx/>
                                  <a:latin typeface="Cambria Math" panose="02040503050406030204" pitchFamily="18" charset="0"/>
                                  <a:sym typeface="Arial"/>
                                </a:rPr>
                                <m:t>𝑖</m:t>
                              </m:r>
                            </m:sub>
                          </m:sSub>
                          <m:r>
                            <a:rPr kumimoji="0" lang="it-IT" sz="1600"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 </m:t>
                          </m:r>
                          <m:sSub>
                            <m:sSubPr>
                              <m:ctrlPr>
                                <a:rPr kumimoji="0" lang="it-IT" sz="1600"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ctrlPr>
                            </m:sSubPr>
                            <m:e>
                              <m:r>
                                <a:rPr kumimoji="0" lang="it-IT" sz="1600"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𝐼𝐹</m:t>
                              </m:r>
                            </m:e>
                            <m:sub>
                              <m:r>
                                <a:rPr kumimoji="0" lang="it-IT" sz="1600"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𝑖</m:t>
                              </m:r>
                            </m:sub>
                          </m:sSub>
                        </m:e>
                      </m:nary>
                    </m:oMath>
                  </m:oMathPara>
                </a14:m>
                <a:endParaRPr kumimoji="0" lang="en-GB" sz="1600" b="0" i="1" u="none" strike="noStrike" cap="none" spc="0" normalizeH="0" baseline="0" dirty="0">
                  <a:ln>
                    <a:noFill/>
                  </a:ln>
                  <a:solidFill>
                    <a:schemeClr val="accent1"/>
                  </a:solidFill>
                  <a:effectLst/>
                  <a:uFillTx/>
                  <a:sym typeface="Arial"/>
                </a:endParaRPr>
              </a:p>
            </p:txBody>
          </p:sp>
        </mc:Choice>
        <mc:Fallback xmlns="">
          <p:sp>
            <p:nvSpPr>
              <p:cNvPr id="3" name="CasellaDiTesto 2">
                <a:extLst>
                  <a:ext uri="{FF2B5EF4-FFF2-40B4-BE49-F238E27FC236}">
                    <a16:creationId xmlns:a16="http://schemas.microsoft.com/office/drawing/2014/main" id="{57B18521-EC0C-0E97-484D-0265C3FB273D}"/>
                  </a:ext>
                </a:extLst>
              </p:cNvPr>
              <p:cNvSpPr txBox="1">
                <a:spLocks noRot="1" noChangeAspect="1" noMove="1" noResize="1" noEditPoints="1" noAdjustHandles="1" noChangeArrowheads="1" noChangeShapeType="1" noTextEdit="1"/>
              </p:cNvSpPr>
              <p:nvPr/>
            </p:nvSpPr>
            <p:spPr>
              <a:xfrm>
                <a:off x="5833310" y="4086095"/>
                <a:ext cx="6013938" cy="507255"/>
              </a:xfrm>
              <a:prstGeom prst="rect">
                <a:avLst/>
              </a:prstGeom>
              <a:blipFill>
                <a:blip r:embed="rId6"/>
                <a:stretch>
                  <a:fillRect/>
                </a:stretch>
              </a:blipFill>
              <a:ln w="12700" cap="flat">
                <a:noFill/>
                <a:miter lim="400000"/>
              </a:ln>
              <a:effectLst/>
            </p:spPr>
            <p:txBody>
              <a:bodyPr/>
              <a:lstStyle/>
              <a:p>
                <a:r>
                  <a:rPr lang="it-IT">
                    <a:noFill/>
                  </a:rPr>
                  <a:t> </a:t>
                </a:r>
              </a:p>
            </p:txBody>
          </p:sp>
        </mc:Fallback>
      </mc:AlternateContent>
    </p:spTree>
    <p:extLst>
      <p:ext uri="{BB962C8B-B14F-4D97-AF65-F5344CB8AC3E}">
        <p14:creationId xmlns:p14="http://schemas.microsoft.com/office/powerpoint/2010/main" val="256280123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678139" y="0"/>
            <a:ext cx="10835720" cy="650400"/>
          </a:xfrm>
        </p:spPr>
        <p:txBody>
          <a:bodyPr/>
          <a:lstStyle/>
          <a:p>
            <a:r>
              <a:rPr lang="en-US" dirty="0"/>
              <a:t>DT &amp; AI Industry: where to put AI?</a:t>
            </a:r>
          </a:p>
        </p:txBody>
      </p:sp>
      <p:grpSp>
        <p:nvGrpSpPr>
          <p:cNvPr id="8" name="Gruppo 7">
            <a:extLst>
              <a:ext uri="{FF2B5EF4-FFF2-40B4-BE49-F238E27FC236}">
                <a16:creationId xmlns:a16="http://schemas.microsoft.com/office/drawing/2014/main" id="{E3A4875C-FF47-9FC6-7729-520B97AD7B9A}"/>
              </a:ext>
            </a:extLst>
          </p:cNvPr>
          <p:cNvGrpSpPr/>
          <p:nvPr/>
        </p:nvGrpSpPr>
        <p:grpSpPr>
          <a:xfrm>
            <a:off x="-239043" y="1546288"/>
            <a:ext cx="12399095" cy="4202124"/>
            <a:chOff x="-407768" y="1570543"/>
            <a:chExt cx="12399095" cy="4202124"/>
          </a:xfrm>
        </p:grpSpPr>
        <p:pic>
          <p:nvPicPr>
            <p:cNvPr id="6" name="Immagine 5">
              <a:extLst>
                <a:ext uri="{FF2B5EF4-FFF2-40B4-BE49-F238E27FC236}">
                  <a16:creationId xmlns:a16="http://schemas.microsoft.com/office/drawing/2014/main" id="{251A6491-6895-3B39-033C-21620068FC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725" y="1570543"/>
              <a:ext cx="12160052" cy="3611290"/>
            </a:xfrm>
            <a:prstGeom prst="rect">
              <a:avLst/>
            </a:prstGeom>
          </p:spPr>
        </p:pic>
        <p:sp>
          <p:nvSpPr>
            <p:cNvPr id="4" name="Segnaposto testo 2">
              <a:extLst>
                <a:ext uri="{FF2B5EF4-FFF2-40B4-BE49-F238E27FC236}">
                  <a16:creationId xmlns:a16="http://schemas.microsoft.com/office/drawing/2014/main" id="{5BB9A083-C794-08ED-FE57-064A4B2AC5DE}"/>
                </a:ext>
              </a:extLst>
            </p:cNvPr>
            <p:cNvSpPr txBox="1">
              <a:spLocks/>
            </p:cNvSpPr>
            <p:nvPr/>
          </p:nvSpPr>
          <p:spPr>
            <a:xfrm>
              <a:off x="-407768" y="5139172"/>
              <a:ext cx="3251200" cy="633495"/>
            </a:xfrm>
            <a:prstGeom prst="rect">
              <a:avLst/>
            </a:prstGeom>
            <a:ln w="254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lgn="ctr">
                <a:spcBef>
                  <a:spcPts val="1200"/>
                </a:spcBef>
                <a:buNone/>
              </a:pPr>
              <a:r>
                <a:rPr lang="en-US" sz="1800" b="1" i="1" kern="0" dirty="0">
                  <a:solidFill>
                    <a:srgbClr val="E53C25"/>
                  </a:solidFill>
                </a:rPr>
                <a:t>Observer AI</a:t>
              </a:r>
              <a:r>
                <a:rPr lang="en-US" sz="1800" kern="0" dirty="0">
                  <a:solidFill>
                    <a:srgbClr val="E53C25"/>
                  </a:solidFill>
                </a:rPr>
                <a:t> </a:t>
              </a:r>
            </a:p>
          </p:txBody>
        </p:sp>
        <p:sp>
          <p:nvSpPr>
            <p:cNvPr id="3" name="Segnaposto testo 2">
              <a:extLst>
                <a:ext uri="{FF2B5EF4-FFF2-40B4-BE49-F238E27FC236}">
                  <a16:creationId xmlns:a16="http://schemas.microsoft.com/office/drawing/2014/main" id="{344043AF-F19F-8EB5-46B5-B4FA860320BB}"/>
                </a:ext>
              </a:extLst>
            </p:cNvPr>
            <p:cNvSpPr txBox="1">
              <a:spLocks/>
            </p:cNvSpPr>
            <p:nvPr/>
          </p:nvSpPr>
          <p:spPr>
            <a:xfrm>
              <a:off x="2979354" y="5139172"/>
              <a:ext cx="2844800" cy="633495"/>
            </a:xfrm>
            <a:prstGeom prst="rect">
              <a:avLst/>
            </a:prstGeom>
            <a:ln w="254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lgn="ctr">
                <a:spcBef>
                  <a:spcPts val="1200"/>
                </a:spcBef>
                <a:buNone/>
              </a:pPr>
              <a:r>
                <a:rPr lang="en-US" sz="1800" b="1" i="1" kern="0" dirty="0">
                  <a:solidFill>
                    <a:srgbClr val="E53C25"/>
                  </a:solidFill>
                </a:rPr>
                <a:t>Advisor AI</a:t>
              </a:r>
              <a:r>
                <a:rPr lang="en-US" sz="1800" kern="0" dirty="0">
                  <a:solidFill>
                    <a:srgbClr val="E53C25"/>
                  </a:solidFill>
                </a:rPr>
                <a:t> </a:t>
              </a:r>
            </a:p>
          </p:txBody>
        </p:sp>
        <p:sp>
          <p:nvSpPr>
            <p:cNvPr id="5" name="Segnaposto testo 2">
              <a:extLst>
                <a:ext uri="{FF2B5EF4-FFF2-40B4-BE49-F238E27FC236}">
                  <a16:creationId xmlns:a16="http://schemas.microsoft.com/office/drawing/2014/main" id="{DCAF7293-7FE0-085E-E8F2-4791DD4F60F1}"/>
                </a:ext>
              </a:extLst>
            </p:cNvPr>
            <p:cNvSpPr txBox="1">
              <a:spLocks/>
            </p:cNvSpPr>
            <p:nvPr/>
          </p:nvSpPr>
          <p:spPr>
            <a:xfrm>
              <a:off x="6030398" y="5139172"/>
              <a:ext cx="2844800" cy="633495"/>
            </a:xfrm>
            <a:prstGeom prst="rect">
              <a:avLst/>
            </a:prstGeom>
            <a:ln w="254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lgn="ctr">
                <a:spcBef>
                  <a:spcPts val="1200"/>
                </a:spcBef>
                <a:buNone/>
              </a:pPr>
              <a:r>
                <a:rPr lang="en-US" sz="1800" b="1" i="1" kern="0" dirty="0">
                  <a:solidFill>
                    <a:srgbClr val="E53C25"/>
                  </a:solidFill>
                </a:rPr>
                <a:t>Controller AI</a:t>
              </a:r>
              <a:r>
                <a:rPr lang="en-US" sz="1800" kern="0" dirty="0">
                  <a:solidFill>
                    <a:srgbClr val="E53C25"/>
                  </a:solidFill>
                </a:rPr>
                <a:t> </a:t>
              </a:r>
            </a:p>
          </p:txBody>
        </p:sp>
        <p:sp>
          <p:nvSpPr>
            <p:cNvPr id="7" name="Segnaposto testo 2">
              <a:extLst>
                <a:ext uri="{FF2B5EF4-FFF2-40B4-BE49-F238E27FC236}">
                  <a16:creationId xmlns:a16="http://schemas.microsoft.com/office/drawing/2014/main" id="{6754DA81-70F6-FD5E-026D-AB7A88AB7953}"/>
                </a:ext>
              </a:extLst>
            </p:cNvPr>
            <p:cNvSpPr txBox="1">
              <a:spLocks/>
            </p:cNvSpPr>
            <p:nvPr/>
          </p:nvSpPr>
          <p:spPr>
            <a:xfrm>
              <a:off x="9081442" y="5139172"/>
              <a:ext cx="2844800" cy="633495"/>
            </a:xfrm>
            <a:prstGeom prst="rect">
              <a:avLst/>
            </a:prstGeom>
            <a:ln w="25400">
              <a:no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lgn="ctr">
                <a:spcBef>
                  <a:spcPts val="1200"/>
                </a:spcBef>
                <a:buNone/>
              </a:pPr>
              <a:r>
                <a:rPr lang="en-US" sz="1800" b="1" i="1" kern="0" dirty="0">
                  <a:solidFill>
                    <a:srgbClr val="E53C25"/>
                  </a:solidFill>
                </a:rPr>
                <a:t>Embedded AI</a:t>
              </a:r>
              <a:r>
                <a:rPr lang="en-US" sz="1800" kern="0" dirty="0">
                  <a:solidFill>
                    <a:srgbClr val="E53C25"/>
                  </a:solidFill>
                </a:rPr>
                <a:t> </a:t>
              </a:r>
            </a:p>
          </p:txBody>
        </p:sp>
      </p:grpSp>
    </p:spTree>
    <p:extLst>
      <p:ext uri="{BB962C8B-B14F-4D97-AF65-F5344CB8AC3E}">
        <p14:creationId xmlns:p14="http://schemas.microsoft.com/office/powerpoint/2010/main" val="190430461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AI &amp; DT interaction – Observer AI</a:t>
            </a:r>
          </a:p>
        </p:txBody>
      </p:sp>
      <p:pic>
        <p:nvPicPr>
          <p:cNvPr id="11" name="Immagine 10">
            <a:extLst>
              <a:ext uri="{FF2B5EF4-FFF2-40B4-BE49-F238E27FC236}">
                <a16:creationId xmlns:a16="http://schemas.microsoft.com/office/drawing/2014/main" id="{510FD88C-DFA7-0987-A1E5-217852739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6989" y="3071430"/>
            <a:ext cx="9318022" cy="2517570"/>
          </a:xfrm>
          <a:prstGeom prst="rect">
            <a:avLst/>
          </a:prstGeom>
        </p:spPr>
      </p:pic>
      <p:sp>
        <p:nvSpPr>
          <p:cNvPr id="20" name="Segnaposto testo 2">
            <a:extLst>
              <a:ext uri="{FF2B5EF4-FFF2-40B4-BE49-F238E27FC236}">
                <a16:creationId xmlns:a16="http://schemas.microsoft.com/office/drawing/2014/main" id="{86E3830A-0D02-53AC-9CC2-8520CD75480A}"/>
              </a:ext>
            </a:extLst>
          </p:cNvPr>
          <p:cNvSpPr txBox="1">
            <a:spLocks/>
          </p:cNvSpPr>
          <p:nvPr/>
        </p:nvSpPr>
        <p:spPr>
          <a:xfrm>
            <a:off x="1065919" y="992001"/>
            <a:ext cx="10060162" cy="173782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800" kern="0" dirty="0"/>
              <a:t>AI external to an industrial DT ecosystem; </a:t>
            </a:r>
          </a:p>
          <a:p>
            <a:pPr>
              <a:spcBef>
                <a:spcPts val="600"/>
              </a:spcBef>
            </a:pPr>
            <a:r>
              <a:rPr lang="en-US" sz="1800" kern="0" dirty="0"/>
              <a:t>Receives data from DTs of its interest;</a:t>
            </a:r>
          </a:p>
          <a:p>
            <a:pPr>
              <a:spcBef>
                <a:spcPts val="600"/>
              </a:spcBef>
            </a:pPr>
            <a:r>
              <a:rPr lang="en-US" sz="1800" kern="0" dirty="0"/>
              <a:t>Monitors single DTs or their compositions;</a:t>
            </a:r>
          </a:p>
          <a:p>
            <a:pPr>
              <a:spcBef>
                <a:spcPts val="600"/>
              </a:spcBef>
            </a:pPr>
            <a:r>
              <a:rPr lang="en-US" sz="1800" kern="0" dirty="0"/>
              <a:t>Does not know anything about the internal structure of each DT;</a:t>
            </a:r>
          </a:p>
          <a:p>
            <a:pPr>
              <a:spcBef>
                <a:spcPts val="600"/>
              </a:spcBef>
            </a:pPr>
            <a:r>
              <a:rPr lang="en-US" sz="1800" kern="0" dirty="0"/>
              <a:t>For advanced monitoring of single DTs states, their compositions, or specific groups of DTs for stakeholders or applications.</a:t>
            </a:r>
          </a:p>
        </p:txBody>
      </p:sp>
      <p:sp>
        <p:nvSpPr>
          <p:cNvPr id="5" name="CasellaDiTesto 4">
            <a:extLst>
              <a:ext uri="{FF2B5EF4-FFF2-40B4-BE49-F238E27FC236}">
                <a16:creationId xmlns:a16="http://schemas.microsoft.com/office/drawing/2014/main" id="{FF1BCBF2-70C3-CB83-29DD-DD75136C4EEE}"/>
              </a:ext>
            </a:extLst>
          </p:cNvPr>
          <p:cNvSpPr txBox="1"/>
          <p:nvPr/>
        </p:nvSpPr>
        <p:spPr>
          <a:xfrm>
            <a:off x="1427890" y="6069100"/>
            <a:ext cx="9336220"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dirty="0">
                <a:solidFill>
                  <a:schemeClr val="tx2"/>
                </a:solidFill>
                <a:effectLst/>
                <a:highlight>
                  <a:srgbClr val="FFFFFF"/>
                </a:highlight>
                <a:latin typeface="Helvetica Neue"/>
              </a:rPr>
              <a:t>[</a:t>
            </a:r>
            <a:r>
              <a:rPr lang="en-US" sz="900" dirty="0">
                <a:solidFill>
                  <a:schemeClr val="tx2"/>
                </a:solidFill>
                <a:highlight>
                  <a:srgbClr val="FFFFFF"/>
                </a:highlight>
                <a:latin typeface="Helvetica Neue"/>
              </a:rPr>
              <a:t>14</a:t>
            </a:r>
            <a:r>
              <a:rPr lang="en-US" sz="900" i="0" dirty="0">
                <a:solidFill>
                  <a:schemeClr val="tx2"/>
                </a:solidFill>
                <a:effectLst/>
                <a:highlight>
                  <a:srgbClr val="FFFFFF"/>
                </a:highlight>
                <a:latin typeface="Helvetica Neue"/>
              </a:rPr>
              <a:t>] </a:t>
            </a:r>
            <a:r>
              <a:rPr lang="en-US" sz="900" kern="1200" dirty="0" err="1">
                <a:solidFill>
                  <a:srgbClr val="535353"/>
                </a:solidFill>
                <a:highlight>
                  <a:srgbClr val="FFFFFF"/>
                </a:highlight>
                <a:cs typeface="Arial"/>
              </a:rPr>
              <a:t>Crespi</a:t>
            </a:r>
            <a:r>
              <a:rPr lang="en-US" sz="900" kern="1200" dirty="0">
                <a:solidFill>
                  <a:srgbClr val="535353"/>
                </a:solidFill>
                <a:highlight>
                  <a:srgbClr val="FFFFFF"/>
                </a:highlight>
                <a:cs typeface="Arial"/>
              </a:rPr>
              <a:t> N. et al., Digital Twins: Properties, Software Frameworks, and Application Scenarios (2021)</a:t>
            </a:r>
          </a:p>
        </p:txBody>
      </p:sp>
    </p:spTree>
    <p:extLst>
      <p:ext uri="{BB962C8B-B14F-4D97-AF65-F5344CB8AC3E}">
        <p14:creationId xmlns:p14="http://schemas.microsoft.com/office/powerpoint/2010/main" val="1518476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AI &amp; DT interaction – Advisor AI</a:t>
            </a:r>
          </a:p>
        </p:txBody>
      </p:sp>
      <p:pic>
        <p:nvPicPr>
          <p:cNvPr id="13" name="Immagine 12">
            <a:extLst>
              <a:ext uri="{FF2B5EF4-FFF2-40B4-BE49-F238E27FC236}">
                <a16:creationId xmlns:a16="http://schemas.microsoft.com/office/drawing/2014/main" id="{AC74EE5B-924E-65C2-2BCB-3DAEA709D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8428" y="3359217"/>
            <a:ext cx="9015143" cy="2674704"/>
          </a:xfrm>
          <a:prstGeom prst="rect">
            <a:avLst/>
          </a:prstGeom>
        </p:spPr>
      </p:pic>
      <p:sp>
        <p:nvSpPr>
          <p:cNvPr id="23" name="Segnaposto testo 2">
            <a:extLst>
              <a:ext uri="{FF2B5EF4-FFF2-40B4-BE49-F238E27FC236}">
                <a16:creationId xmlns:a16="http://schemas.microsoft.com/office/drawing/2014/main" id="{FC373FAD-062B-4D79-DD72-4EF70AABA425}"/>
              </a:ext>
            </a:extLst>
          </p:cNvPr>
          <p:cNvSpPr txBox="1">
            <a:spLocks/>
          </p:cNvSpPr>
          <p:nvPr/>
        </p:nvSpPr>
        <p:spPr>
          <a:xfrm>
            <a:off x="1004281" y="915245"/>
            <a:ext cx="10183435" cy="217912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800" kern="0" dirty="0"/>
              <a:t>AI external to an industrial DT ecosystem, </a:t>
            </a:r>
          </a:p>
          <a:p>
            <a:pPr>
              <a:spcBef>
                <a:spcPts val="600"/>
              </a:spcBef>
            </a:pPr>
            <a:r>
              <a:rPr lang="en-US" sz="1800" kern="0" dirty="0"/>
              <a:t>Collects data from external sources;</a:t>
            </a:r>
          </a:p>
          <a:p>
            <a:pPr>
              <a:spcBef>
                <a:spcPts val="600"/>
              </a:spcBef>
            </a:pPr>
            <a:r>
              <a:rPr lang="en-US" sz="1800" kern="0" dirty="0"/>
              <a:t>Does not know anything about DTs internal structure;</a:t>
            </a:r>
          </a:p>
          <a:p>
            <a:pPr>
              <a:spcBef>
                <a:spcPts val="600"/>
              </a:spcBef>
            </a:pPr>
            <a:r>
              <a:rPr lang="en-US" sz="1800" kern="0" dirty="0"/>
              <a:t>Eventually requests actions to the DT ecosystem to reach a target state-of-affairs.</a:t>
            </a:r>
          </a:p>
          <a:p>
            <a:pPr>
              <a:spcBef>
                <a:spcPts val="600"/>
              </a:spcBef>
            </a:pPr>
            <a:r>
              <a:rPr lang="en-US" sz="1800" kern="0" dirty="0"/>
              <a:t>For external data sources monitoring through AI and sending actions requests to adapt to the external predicted future.</a:t>
            </a:r>
          </a:p>
        </p:txBody>
      </p:sp>
      <p:sp>
        <p:nvSpPr>
          <p:cNvPr id="3" name="CasellaDiTesto 2">
            <a:extLst>
              <a:ext uri="{FF2B5EF4-FFF2-40B4-BE49-F238E27FC236}">
                <a16:creationId xmlns:a16="http://schemas.microsoft.com/office/drawing/2014/main" id="{27ADB7AE-4B38-CC5E-CD48-4513A6D055C3}"/>
              </a:ext>
            </a:extLst>
          </p:cNvPr>
          <p:cNvSpPr txBox="1"/>
          <p:nvPr/>
        </p:nvSpPr>
        <p:spPr>
          <a:xfrm>
            <a:off x="1427890" y="6202265"/>
            <a:ext cx="9336220"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dirty="0">
                <a:solidFill>
                  <a:schemeClr val="tx2"/>
                </a:solidFill>
                <a:effectLst/>
                <a:highlight>
                  <a:srgbClr val="FFFFFF"/>
                </a:highlight>
                <a:latin typeface="Helvetica Neue"/>
              </a:rPr>
              <a:t>[</a:t>
            </a:r>
            <a:r>
              <a:rPr lang="en-US" sz="900" dirty="0">
                <a:solidFill>
                  <a:schemeClr val="tx2"/>
                </a:solidFill>
                <a:highlight>
                  <a:srgbClr val="FFFFFF"/>
                </a:highlight>
                <a:latin typeface="Helvetica Neue"/>
              </a:rPr>
              <a:t>14</a:t>
            </a:r>
            <a:r>
              <a:rPr lang="en-US" sz="900" i="0" dirty="0">
                <a:solidFill>
                  <a:schemeClr val="tx2"/>
                </a:solidFill>
                <a:effectLst/>
                <a:highlight>
                  <a:srgbClr val="FFFFFF"/>
                </a:highlight>
                <a:latin typeface="Helvetica Neue"/>
              </a:rPr>
              <a:t>] </a:t>
            </a:r>
            <a:r>
              <a:rPr lang="en-US" sz="900" kern="1200" dirty="0" err="1">
                <a:solidFill>
                  <a:srgbClr val="535353"/>
                </a:solidFill>
                <a:highlight>
                  <a:srgbClr val="FFFFFF"/>
                </a:highlight>
                <a:cs typeface="Arial"/>
              </a:rPr>
              <a:t>Crespi</a:t>
            </a:r>
            <a:r>
              <a:rPr lang="en-US" sz="900" kern="1200" dirty="0">
                <a:solidFill>
                  <a:srgbClr val="535353"/>
                </a:solidFill>
                <a:highlight>
                  <a:srgbClr val="FFFFFF"/>
                </a:highlight>
                <a:cs typeface="Arial"/>
              </a:rPr>
              <a:t> N. et al., Digital Twins: Properties, Software Frameworks, and Application Scenarios (2021)</a:t>
            </a:r>
          </a:p>
        </p:txBody>
      </p:sp>
    </p:spTree>
    <p:extLst>
      <p:ext uri="{BB962C8B-B14F-4D97-AF65-F5344CB8AC3E}">
        <p14:creationId xmlns:p14="http://schemas.microsoft.com/office/powerpoint/2010/main" val="34500389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Dissertation context</a:t>
            </a:r>
          </a:p>
        </p:txBody>
      </p:sp>
      <p:sp>
        <p:nvSpPr>
          <p:cNvPr id="8" name="Segnaposto testo 2">
            <a:extLst>
              <a:ext uri="{FF2B5EF4-FFF2-40B4-BE49-F238E27FC236}">
                <a16:creationId xmlns:a16="http://schemas.microsoft.com/office/drawing/2014/main" id="{3E3C19CA-8878-F334-DF2E-68AE38A87E00}"/>
              </a:ext>
            </a:extLst>
          </p:cNvPr>
          <p:cNvSpPr txBox="1">
            <a:spLocks/>
          </p:cNvSpPr>
          <p:nvPr/>
        </p:nvSpPr>
        <p:spPr>
          <a:xfrm>
            <a:off x="5133719" y="650400"/>
            <a:ext cx="6728081" cy="544178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r>
              <a:rPr lang="en-GB" sz="1400" kern="0" dirty="0"/>
              <a:t>Context: Industrial digitalization.</a:t>
            </a:r>
          </a:p>
          <a:p>
            <a:pPr>
              <a:spcBef>
                <a:spcPts val="1200"/>
              </a:spcBef>
            </a:pPr>
            <a:r>
              <a:rPr lang="en-GB" sz="1400" kern="0" dirty="0"/>
              <a:t>Industrial expectations [1, 16]:</a:t>
            </a:r>
          </a:p>
          <a:p>
            <a:pPr lvl="1">
              <a:spcBef>
                <a:spcPts val="600"/>
              </a:spcBef>
            </a:pPr>
            <a:r>
              <a:rPr lang="en-GB" sz="1400" b="1" kern="0" dirty="0"/>
              <a:t>Horizontal</a:t>
            </a:r>
            <a:r>
              <a:rPr lang="en-GB" sz="1400" kern="0" dirty="0"/>
              <a:t> and </a:t>
            </a:r>
            <a:r>
              <a:rPr lang="en-GB" sz="1400" b="1" kern="0" dirty="0"/>
              <a:t>Vertical integration </a:t>
            </a:r>
            <a:r>
              <a:rPr lang="en-GB" sz="1400" kern="0" dirty="0"/>
              <a:t>of industrial systems and sub-systems;</a:t>
            </a:r>
          </a:p>
          <a:p>
            <a:pPr lvl="1">
              <a:spcBef>
                <a:spcPts val="600"/>
              </a:spcBef>
            </a:pPr>
            <a:r>
              <a:rPr lang="en-GB" sz="1400" b="1" kern="0" dirty="0"/>
              <a:t>Flexibility</a:t>
            </a:r>
            <a:r>
              <a:rPr lang="en-GB" sz="1400" kern="0" dirty="0"/>
              <a:t>, </a:t>
            </a:r>
            <a:r>
              <a:rPr lang="en-GB" sz="1400" b="1" kern="0" dirty="0"/>
              <a:t>Real-time data analysis</a:t>
            </a:r>
            <a:r>
              <a:rPr lang="en-GB" sz="1400" kern="0" dirty="0"/>
              <a:t>, Strategic and operational decision-making, </a:t>
            </a:r>
            <a:r>
              <a:rPr lang="en-GB" sz="1400" b="1" kern="0" dirty="0"/>
              <a:t>augmented automation</a:t>
            </a:r>
            <a:r>
              <a:rPr lang="en-GB" sz="1400" kern="0" dirty="0"/>
              <a:t>.</a:t>
            </a:r>
          </a:p>
          <a:p>
            <a:pPr lvl="1">
              <a:spcBef>
                <a:spcPts val="600"/>
              </a:spcBef>
            </a:pPr>
            <a:r>
              <a:rPr lang="en-GB" sz="1400" kern="0" dirty="0"/>
              <a:t>End-to-end engineering, </a:t>
            </a:r>
            <a:r>
              <a:rPr lang="en-GB" sz="1400" b="1" kern="0" dirty="0"/>
              <a:t>full integration </a:t>
            </a:r>
            <a:r>
              <a:rPr lang="en-GB" sz="1400" kern="0" dirty="0"/>
              <a:t>of </a:t>
            </a:r>
            <a:r>
              <a:rPr lang="en-GB" sz="1400" b="1" kern="0" dirty="0"/>
              <a:t>PLM</a:t>
            </a:r>
            <a:endParaRPr lang="en-GB" sz="1400" kern="0" dirty="0"/>
          </a:p>
          <a:p>
            <a:pPr lvl="1">
              <a:spcBef>
                <a:spcPts val="600"/>
              </a:spcBef>
            </a:pPr>
            <a:r>
              <a:rPr lang="en-GB" sz="1400" b="1" kern="0" dirty="0"/>
              <a:t>Operations improving</a:t>
            </a:r>
            <a:r>
              <a:rPr lang="en-GB" sz="1400" kern="0" dirty="0"/>
              <a:t>, </a:t>
            </a:r>
            <a:r>
              <a:rPr lang="en-GB" sz="1400" i="1" kern="0" dirty="0"/>
              <a:t>lower down-times</a:t>
            </a:r>
            <a:r>
              <a:rPr lang="en-GB" sz="1400" kern="0" dirty="0"/>
              <a:t> and </a:t>
            </a:r>
            <a:r>
              <a:rPr lang="en-GB" sz="1400" i="1" kern="0" dirty="0"/>
              <a:t>higher productivity</a:t>
            </a:r>
            <a:endParaRPr lang="en-GB" sz="1400" kern="0" dirty="0"/>
          </a:p>
          <a:p>
            <a:pPr lvl="1">
              <a:spcBef>
                <a:spcPts val="600"/>
              </a:spcBef>
            </a:pPr>
            <a:r>
              <a:rPr lang="en-GB" sz="1400" kern="0" dirty="0"/>
              <a:t>Supply Chain integration</a:t>
            </a:r>
          </a:p>
          <a:p>
            <a:pPr lvl="1">
              <a:spcBef>
                <a:spcPts val="600"/>
              </a:spcBef>
            </a:pPr>
            <a:r>
              <a:rPr lang="en-GB" sz="1400" kern="0" dirty="0"/>
              <a:t>Enabled tools for sustainability</a:t>
            </a:r>
          </a:p>
          <a:p>
            <a:pPr>
              <a:spcBef>
                <a:spcPts val="1200"/>
              </a:spcBef>
            </a:pPr>
            <a:r>
              <a:rPr lang="en-GB" sz="1400" kern="0" dirty="0"/>
              <a:t>Expectations are considered reachable with the </a:t>
            </a:r>
            <a:r>
              <a:rPr lang="en-GB" sz="1400" b="1" kern="0" dirty="0"/>
              <a:t>transposition</a:t>
            </a:r>
            <a:r>
              <a:rPr lang="en-GB" sz="1400" kern="0" dirty="0"/>
              <a:t> of the industry in the </a:t>
            </a:r>
            <a:r>
              <a:rPr lang="en-GB" sz="1400" b="1" kern="0" dirty="0"/>
              <a:t>digital domain</a:t>
            </a:r>
            <a:r>
              <a:rPr lang="en-GB" sz="1400" kern="0" dirty="0"/>
              <a:t>, to manage its embedded </a:t>
            </a:r>
            <a:r>
              <a:rPr lang="en-GB" sz="1400" b="1" kern="0" dirty="0"/>
              <a:t>complexity:</a:t>
            </a:r>
            <a:r>
              <a:rPr lang="en-GB" sz="1400" kern="0" dirty="0"/>
              <a:t> </a:t>
            </a:r>
          </a:p>
          <a:p>
            <a:pPr lvl="1">
              <a:spcBef>
                <a:spcPts val="1200"/>
              </a:spcBef>
            </a:pPr>
            <a:r>
              <a:rPr lang="en-GB" sz="1400" kern="0" dirty="0"/>
              <a:t>Project target: </a:t>
            </a:r>
            <a:r>
              <a:rPr lang="en-GB" sz="1400" b="1" kern="0" dirty="0"/>
              <a:t>simplify introduction of AI </a:t>
            </a:r>
            <a:r>
              <a:rPr lang="en-GB" sz="1400" i="1" kern="0" dirty="0"/>
              <a:t>into the industrial system;</a:t>
            </a:r>
          </a:p>
          <a:p>
            <a:pPr lvl="1">
              <a:spcBef>
                <a:spcPts val="1200"/>
              </a:spcBef>
            </a:pPr>
            <a:r>
              <a:rPr lang="en-GB" sz="1400" kern="0" dirty="0"/>
              <a:t>Limitations: industrial complexity.</a:t>
            </a:r>
          </a:p>
        </p:txBody>
      </p:sp>
      <p:grpSp>
        <p:nvGrpSpPr>
          <p:cNvPr id="11" name="Gruppo 10">
            <a:extLst>
              <a:ext uri="{FF2B5EF4-FFF2-40B4-BE49-F238E27FC236}">
                <a16:creationId xmlns:a16="http://schemas.microsoft.com/office/drawing/2014/main" id="{A2369659-87E3-21ED-DF8A-F3F3201A9DD6}"/>
              </a:ext>
            </a:extLst>
          </p:cNvPr>
          <p:cNvGrpSpPr/>
          <p:nvPr/>
        </p:nvGrpSpPr>
        <p:grpSpPr>
          <a:xfrm>
            <a:off x="491954" y="1331987"/>
            <a:ext cx="4459205" cy="4194024"/>
            <a:chOff x="1366922" y="1155932"/>
            <a:chExt cx="4459205" cy="4194024"/>
          </a:xfrm>
        </p:grpSpPr>
        <p:sp>
          <p:nvSpPr>
            <p:cNvPr id="5" name="Ovale 4">
              <a:extLst>
                <a:ext uri="{FF2B5EF4-FFF2-40B4-BE49-F238E27FC236}">
                  <a16:creationId xmlns:a16="http://schemas.microsoft.com/office/drawing/2014/main" id="{47A22601-BF4B-0219-4316-5FE33639ECB4}"/>
                </a:ext>
              </a:extLst>
            </p:cNvPr>
            <p:cNvSpPr>
              <a:spLocks noChangeAspect="1"/>
            </p:cNvSpPr>
            <p:nvPr/>
          </p:nvSpPr>
          <p:spPr>
            <a:xfrm>
              <a:off x="2192338" y="2553940"/>
              <a:ext cx="2797175" cy="2796016"/>
            </a:xfrm>
            <a:prstGeom prst="ellipse">
              <a:avLst/>
            </a:prstGeom>
            <a:solidFill>
              <a:schemeClr val="accent5">
                <a:lumMod val="20000"/>
                <a:lumOff val="80000"/>
                <a:alpha val="50000"/>
              </a:schemeClr>
            </a:solidFill>
            <a:ln w="190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i="0" u="none" strike="noStrike" cap="none" spc="0" normalizeH="0" baseline="0" dirty="0">
                <a:ln>
                  <a:noFill/>
                </a:ln>
                <a:solidFill>
                  <a:srgbClr val="1A9988"/>
                </a:solidFill>
                <a:effectLst/>
                <a:uFillTx/>
                <a:latin typeface="+mn-lt"/>
                <a:ea typeface="+mn-ea"/>
                <a:cs typeface="+mn-cs"/>
                <a:sym typeface="Arial"/>
              </a:endParaRPr>
            </a:p>
          </p:txBody>
        </p:sp>
        <p:sp>
          <p:nvSpPr>
            <p:cNvPr id="6" name="Ovale 5">
              <a:extLst>
                <a:ext uri="{FF2B5EF4-FFF2-40B4-BE49-F238E27FC236}">
                  <a16:creationId xmlns:a16="http://schemas.microsoft.com/office/drawing/2014/main" id="{5002B0D4-9AC8-6997-C902-C43B95DC262B}"/>
                </a:ext>
              </a:extLst>
            </p:cNvPr>
            <p:cNvSpPr>
              <a:spLocks noChangeAspect="1"/>
            </p:cNvSpPr>
            <p:nvPr/>
          </p:nvSpPr>
          <p:spPr>
            <a:xfrm>
              <a:off x="3028951" y="1155932"/>
              <a:ext cx="2797176" cy="2796017"/>
            </a:xfrm>
            <a:prstGeom prst="ellipse">
              <a:avLst/>
            </a:prstGeom>
            <a:solidFill>
              <a:srgbClr val="FFFF99">
                <a:alpha val="49804"/>
              </a:srgbClr>
            </a:solidFill>
            <a:ln w="190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i="0" u="none" strike="noStrike" cap="none" spc="0" normalizeH="0" baseline="0" dirty="0">
                <a:ln>
                  <a:noFill/>
                </a:ln>
                <a:solidFill>
                  <a:srgbClr val="1A9988"/>
                </a:solidFill>
                <a:effectLst/>
                <a:uFillTx/>
                <a:latin typeface="+mn-lt"/>
                <a:ea typeface="+mn-ea"/>
                <a:cs typeface="+mn-cs"/>
                <a:sym typeface="Arial"/>
              </a:endParaRPr>
            </a:p>
          </p:txBody>
        </p:sp>
        <p:sp>
          <p:nvSpPr>
            <p:cNvPr id="9" name="CasellaDiTesto 8">
              <a:extLst>
                <a:ext uri="{FF2B5EF4-FFF2-40B4-BE49-F238E27FC236}">
                  <a16:creationId xmlns:a16="http://schemas.microsoft.com/office/drawing/2014/main" id="{376E48E9-1A8B-DE57-5D16-D8D0A74500B7}"/>
                </a:ext>
              </a:extLst>
            </p:cNvPr>
            <p:cNvSpPr txBox="1"/>
            <p:nvPr/>
          </p:nvSpPr>
          <p:spPr>
            <a:xfrm>
              <a:off x="4373146" y="1750876"/>
              <a:ext cx="881068"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400" i="1" u="none" strike="noStrike" cap="none" spc="0" normalizeH="0" baseline="0" dirty="0">
                  <a:ln>
                    <a:noFill/>
                  </a:ln>
                  <a:solidFill>
                    <a:srgbClr val="1A9988"/>
                  </a:solidFill>
                  <a:effectLst/>
                  <a:uFillTx/>
                  <a:latin typeface="+mn-lt"/>
                  <a:ea typeface="+mn-ea"/>
                  <a:cs typeface="+mn-cs"/>
                  <a:sym typeface="Arial"/>
                </a:rPr>
                <a:t>Big Data</a:t>
              </a:r>
            </a:p>
          </p:txBody>
        </p:sp>
        <p:sp>
          <p:nvSpPr>
            <p:cNvPr id="10" name="CasellaDiTesto 9">
              <a:extLst>
                <a:ext uri="{FF2B5EF4-FFF2-40B4-BE49-F238E27FC236}">
                  <a16:creationId xmlns:a16="http://schemas.microsoft.com/office/drawing/2014/main" id="{414D39C7-4DDE-5080-0A54-B129992027AF}"/>
                </a:ext>
              </a:extLst>
            </p:cNvPr>
            <p:cNvSpPr txBox="1"/>
            <p:nvPr/>
          </p:nvSpPr>
          <p:spPr>
            <a:xfrm>
              <a:off x="2971322" y="4069250"/>
              <a:ext cx="1247255" cy="11079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400" i="1" u="none" strike="noStrike" cap="none" spc="0" normalizeH="0" baseline="0" dirty="0">
                  <a:ln>
                    <a:noFill/>
                  </a:ln>
                  <a:solidFill>
                    <a:srgbClr val="1A9988"/>
                  </a:solidFill>
                  <a:effectLst/>
                  <a:uFillTx/>
                  <a:latin typeface="+mn-lt"/>
                  <a:ea typeface="+mn-ea"/>
                  <a:cs typeface="+mn-cs"/>
                  <a:sym typeface="Arial"/>
                </a:rPr>
                <a:t>I</a:t>
              </a:r>
              <a:r>
                <a:rPr lang="en-GB" sz="2400" i="1" dirty="0">
                  <a:solidFill>
                    <a:srgbClr val="1A9988"/>
                  </a:solidFill>
                  <a:sym typeface="Arial"/>
                </a:rPr>
                <a:t>nternet </a:t>
              </a:r>
              <a:r>
                <a:rPr kumimoji="0" lang="en-GB" sz="2400" i="1" u="none" strike="noStrike" cap="none" spc="0" normalizeH="0" baseline="0" dirty="0">
                  <a:ln>
                    <a:noFill/>
                  </a:ln>
                  <a:solidFill>
                    <a:srgbClr val="1A9988"/>
                  </a:solidFill>
                  <a:effectLst/>
                  <a:uFillTx/>
                  <a:latin typeface="+mn-lt"/>
                  <a:ea typeface="+mn-ea"/>
                  <a:cs typeface="+mn-cs"/>
                  <a:sym typeface="Arial"/>
                </a:rPr>
                <a:t>of Things</a:t>
              </a:r>
            </a:p>
          </p:txBody>
        </p:sp>
        <p:sp>
          <p:nvSpPr>
            <p:cNvPr id="4" name="Ovale 3">
              <a:extLst>
                <a:ext uri="{FF2B5EF4-FFF2-40B4-BE49-F238E27FC236}">
                  <a16:creationId xmlns:a16="http://schemas.microsoft.com/office/drawing/2014/main" id="{81160BF5-D08B-ACDF-4021-6024F02A997F}"/>
                </a:ext>
              </a:extLst>
            </p:cNvPr>
            <p:cNvSpPr>
              <a:spLocks noChangeAspect="1"/>
            </p:cNvSpPr>
            <p:nvPr/>
          </p:nvSpPr>
          <p:spPr>
            <a:xfrm>
              <a:off x="1393410" y="1155932"/>
              <a:ext cx="2797176" cy="2796017"/>
            </a:xfrm>
            <a:prstGeom prst="ellipse">
              <a:avLst/>
            </a:prstGeom>
            <a:solidFill>
              <a:schemeClr val="tx1">
                <a:lumMod val="20000"/>
                <a:lumOff val="80000"/>
                <a:alpha val="50000"/>
              </a:schemeClr>
            </a:solidFill>
            <a:ln w="190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GB" sz="3600" i="0" u="none" strike="noStrike" cap="none" spc="0" normalizeH="0" baseline="0" dirty="0">
                <a:ln>
                  <a:noFill/>
                </a:ln>
                <a:solidFill>
                  <a:srgbClr val="1A9988"/>
                </a:solidFill>
                <a:effectLst/>
                <a:uFillTx/>
                <a:latin typeface="+mn-lt"/>
                <a:ea typeface="+mn-ea"/>
                <a:cs typeface="+mn-cs"/>
                <a:sym typeface="Arial"/>
              </a:endParaRPr>
            </a:p>
          </p:txBody>
        </p:sp>
        <p:sp>
          <p:nvSpPr>
            <p:cNvPr id="3" name="CasellaDiTesto 2">
              <a:extLst>
                <a:ext uri="{FF2B5EF4-FFF2-40B4-BE49-F238E27FC236}">
                  <a16:creationId xmlns:a16="http://schemas.microsoft.com/office/drawing/2014/main" id="{94A9E886-E394-F6B3-2544-E8C44384042E}"/>
                </a:ext>
              </a:extLst>
            </p:cNvPr>
            <p:cNvSpPr txBox="1"/>
            <p:nvPr/>
          </p:nvSpPr>
          <p:spPr>
            <a:xfrm>
              <a:off x="3201989" y="2723916"/>
              <a:ext cx="777871"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800" b="1" i="0" u="none" strike="noStrike" cap="none" spc="0" normalizeH="0" baseline="0" dirty="0">
                  <a:ln>
                    <a:noFill/>
                  </a:ln>
                  <a:solidFill>
                    <a:srgbClr val="1A9988"/>
                  </a:solidFill>
                  <a:effectLst/>
                  <a:uFillTx/>
                  <a:latin typeface="+mn-lt"/>
                  <a:ea typeface="+mn-ea"/>
                  <a:cs typeface="+mn-cs"/>
                  <a:sym typeface="Arial"/>
                </a:rPr>
                <a:t>I 4.0</a:t>
              </a:r>
            </a:p>
          </p:txBody>
        </p:sp>
        <p:sp>
          <p:nvSpPr>
            <p:cNvPr id="7" name="CasellaDiTesto 6">
              <a:extLst>
                <a:ext uri="{FF2B5EF4-FFF2-40B4-BE49-F238E27FC236}">
                  <a16:creationId xmlns:a16="http://schemas.microsoft.com/office/drawing/2014/main" id="{444C809C-E84A-8C31-9853-9B0C826FB1EC}"/>
                </a:ext>
              </a:extLst>
            </p:cNvPr>
            <p:cNvSpPr txBox="1"/>
            <p:nvPr/>
          </p:nvSpPr>
          <p:spPr>
            <a:xfrm>
              <a:off x="1366922" y="1757059"/>
              <a:ext cx="1719637"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400" i="1" u="none" strike="noStrike" cap="none" spc="0" normalizeH="0" baseline="0" dirty="0">
                  <a:ln>
                    <a:noFill/>
                  </a:ln>
                  <a:solidFill>
                    <a:srgbClr val="1A9988"/>
                  </a:solidFill>
                  <a:effectLst/>
                  <a:uFillTx/>
                  <a:latin typeface="+mn-lt"/>
                  <a:ea typeface="+mn-ea"/>
                  <a:cs typeface="+mn-cs"/>
                  <a:sym typeface="Arial"/>
                </a:rPr>
                <a:t>Artificial Intelligence</a:t>
              </a:r>
              <a:endParaRPr kumimoji="0" lang="en-GB" sz="2800" i="1" u="none" strike="noStrike" cap="none" spc="0" normalizeH="0" baseline="0" dirty="0">
                <a:ln>
                  <a:noFill/>
                </a:ln>
                <a:solidFill>
                  <a:srgbClr val="1A9988"/>
                </a:solidFill>
                <a:effectLst/>
                <a:uFillTx/>
                <a:latin typeface="+mn-lt"/>
                <a:ea typeface="+mn-ea"/>
                <a:cs typeface="+mn-cs"/>
                <a:sym typeface="Arial"/>
              </a:endParaRPr>
            </a:p>
          </p:txBody>
        </p:sp>
      </p:grpSp>
      <p:sp>
        <p:nvSpPr>
          <p:cNvPr id="12" name="CasellaDiTesto 11">
            <a:extLst>
              <a:ext uri="{FF2B5EF4-FFF2-40B4-BE49-F238E27FC236}">
                <a16:creationId xmlns:a16="http://schemas.microsoft.com/office/drawing/2014/main" id="{D15AC764-95E6-D47B-20E0-6F2FDA0DA5C0}"/>
              </a:ext>
            </a:extLst>
          </p:cNvPr>
          <p:cNvSpPr txBox="1"/>
          <p:nvPr/>
        </p:nvSpPr>
        <p:spPr>
          <a:xfrm>
            <a:off x="330200" y="6092183"/>
            <a:ext cx="115316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2438400" hangingPunct="0"/>
            <a:r>
              <a:rPr lang="en-GB" sz="900" dirty="0">
                <a:solidFill>
                  <a:schemeClr val="tx2"/>
                </a:solidFill>
                <a:highlight>
                  <a:srgbClr val="FFFFFF"/>
                </a:highlight>
                <a:latin typeface="Helvetica Neue"/>
                <a:sym typeface="Helvetica Neue"/>
              </a:rPr>
              <a:t>[1] </a:t>
            </a:r>
            <a:r>
              <a:rPr lang="en-GB" sz="900" b="0" i="0" dirty="0" err="1">
                <a:solidFill>
                  <a:srgbClr val="1F1F1F"/>
                </a:solidFill>
                <a:effectLst/>
                <a:latin typeface="ElsevierSans"/>
              </a:rPr>
              <a:t>Ghobakhloo</a:t>
            </a:r>
            <a:r>
              <a:rPr lang="en-GB" sz="900" b="0" i="0" dirty="0">
                <a:solidFill>
                  <a:srgbClr val="1F1F1F"/>
                </a:solidFill>
                <a:effectLst/>
                <a:latin typeface="ElsevierSans"/>
              </a:rPr>
              <a:t> M.</a:t>
            </a:r>
            <a:r>
              <a:rPr lang="en-GB" sz="900" dirty="0">
                <a:solidFill>
                  <a:schemeClr val="tx2"/>
                </a:solidFill>
                <a:highlight>
                  <a:srgbClr val="FFFFFF"/>
                </a:highlight>
                <a:latin typeface="Helvetica Neue"/>
                <a:sym typeface="Helvetica Neue"/>
              </a:rPr>
              <a:t>, Industry 4.0, digitization, and opportunities for sustainability (2020), </a:t>
            </a:r>
            <a:r>
              <a:rPr lang="en-GB" sz="900" kern="1200" dirty="0">
                <a:solidFill>
                  <a:srgbClr val="535353"/>
                </a:solidFill>
                <a:highlight>
                  <a:srgbClr val="FFFFFF"/>
                </a:highlight>
                <a:cs typeface="Arial"/>
              </a:rPr>
              <a:t>[16] Tao F. et al., Digital twin-driven product design, manufacturing and service with big data (2018)</a:t>
            </a:r>
            <a:endParaRPr lang="en-GB" sz="900" kern="0" dirty="0">
              <a:solidFill>
                <a:schemeClr val="tx2"/>
              </a:solidFill>
            </a:endParaRPr>
          </a:p>
        </p:txBody>
      </p:sp>
    </p:spTree>
    <p:extLst>
      <p:ext uri="{BB962C8B-B14F-4D97-AF65-F5344CB8AC3E}">
        <p14:creationId xmlns:p14="http://schemas.microsoft.com/office/powerpoint/2010/main" val="2350543803"/>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AI &amp; DT interaction – Controller AI</a:t>
            </a:r>
          </a:p>
        </p:txBody>
      </p:sp>
      <p:pic>
        <p:nvPicPr>
          <p:cNvPr id="15" name="Immagine 14">
            <a:extLst>
              <a:ext uri="{FF2B5EF4-FFF2-40B4-BE49-F238E27FC236}">
                <a16:creationId xmlns:a16="http://schemas.microsoft.com/office/drawing/2014/main" id="{9FF64E20-393E-6422-2ADB-C4A4482EF5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4273" y="3448532"/>
            <a:ext cx="9043453" cy="2403289"/>
          </a:xfrm>
          <a:prstGeom prst="rect">
            <a:avLst/>
          </a:prstGeom>
        </p:spPr>
      </p:pic>
      <p:sp>
        <p:nvSpPr>
          <p:cNvPr id="21" name="Segnaposto testo 2">
            <a:extLst>
              <a:ext uri="{FF2B5EF4-FFF2-40B4-BE49-F238E27FC236}">
                <a16:creationId xmlns:a16="http://schemas.microsoft.com/office/drawing/2014/main" id="{1D9D007E-5A6B-605C-A4A3-B787914DCC29}"/>
              </a:ext>
            </a:extLst>
          </p:cNvPr>
          <p:cNvSpPr txBox="1">
            <a:spLocks/>
          </p:cNvSpPr>
          <p:nvPr/>
        </p:nvSpPr>
        <p:spPr>
          <a:xfrm>
            <a:off x="970200" y="1002625"/>
            <a:ext cx="10251600" cy="2052368"/>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800" kern="0" dirty="0"/>
              <a:t>Is a mix between </a:t>
            </a:r>
            <a:r>
              <a:rPr lang="en-US" sz="1800" i="1" kern="0" dirty="0"/>
              <a:t>Observer </a:t>
            </a:r>
            <a:r>
              <a:rPr lang="en-US" sz="1800" kern="0" dirty="0"/>
              <a:t>and </a:t>
            </a:r>
            <a:r>
              <a:rPr lang="en-US" sz="1800" i="1" kern="0" dirty="0"/>
              <a:t>Advisor AI</a:t>
            </a:r>
            <a:r>
              <a:rPr lang="en-US" sz="1800" kern="0" dirty="0"/>
              <a:t>;</a:t>
            </a:r>
          </a:p>
          <a:p>
            <a:pPr>
              <a:spcBef>
                <a:spcPts val="600"/>
              </a:spcBef>
            </a:pPr>
            <a:r>
              <a:rPr lang="en-US" sz="1800" kern="0" dirty="0"/>
              <a:t>AI system external to the DT ecosystem;</a:t>
            </a:r>
          </a:p>
          <a:p>
            <a:pPr>
              <a:spcBef>
                <a:spcPts val="600"/>
              </a:spcBef>
            </a:pPr>
            <a:r>
              <a:rPr lang="en-US" sz="1800" kern="0" dirty="0"/>
              <a:t>Does not know anything about DTs internal structure;</a:t>
            </a:r>
          </a:p>
          <a:p>
            <a:pPr>
              <a:spcBef>
                <a:spcPts val="600"/>
              </a:spcBef>
            </a:pPr>
            <a:r>
              <a:rPr lang="en-US" sz="1800" kern="0" dirty="0"/>
              <a:t>Collects data both from the DT ecosystem itself and from external sources; </a:t>
            </a:r>
          </a:p>
          <a:p>
            <a:pPr>
              <a:spcBef>
                <a:spcPts val="600"/>
              </a:spcBef>
            </a:pPr>
            <a:r>
              <a:rPr lang="en-US" sz="1800" kern="0" dirty="0"/>
              <a:t>Requests actions to DTs.</a:t>
            </a:r>
          </a:p>
          <a:p>
            <a:pPr>
              <a:spcBef>
                <a:spcPts val="600"/>
              </a:spcBef>
            </a:pPr>
            <a:r>
              <a:rPr lang="en-US" sz="1800" kern="0" dirty="0"/>
              <a:t>For guiding the behavior of the DT ecosystem through external AI considering its state and external data sources, such as stakeholders, applications or databases.</a:t>
            </a:r>
          </a:p>
        </p:txBody>
      </p:sp>
      <p:sp>
        <p:nvSpPr>
          <p:cNvPr id="3" name="CasellaDiTesto 2">
            <a:extLst>
              <a:ext uri="{FF2B5EF4-FFF2-40B4-BE49-F238E27FC236}">
                <a16:creationId xmlns:a16="http://schemas.microsoft.com/office/drawing/2014/main" id="{0419720D-D09B-8579-234C-3DAF2D7CEC89}"/>
              </a:ext>
            </a:extLst>
          </p:cNvPr>
          <p:cNvSpPr txBox="1"/>
          <p:nvPr/>
        </p:nvSpPr>
        <p:spPr>
          <a:xfrm>
            <a:off x="1427890" y="6069100"/>
            <a:ext cx="9336220"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dirty="0">
                <a:solidFill>
                  <a:schemeClr val="tx2"/>
                </a:solidFill>
                <a:effectLst/>
                <a:highlight>
                  <a:srgbClr val="FFFFFF"/>
                </a:highlight>
                <a:latin typeface="Helvetica Neue"/>
              </a:rPr>
              <a:t>[</a:t>
            </a:r>
            <a:r>
              <a:rPr lang="en-US" sz="900" dirty="0">
                <a:solidFill>
                  <a:schemeClr val="tx2"/>
                </a:solidFill>
                <a:highlight>
                  <a:srgbClr val="FFFFFF"/>
                </a:highlight>
                <a:latin typeface="Helvetica Neue"/>
              </a:rPr>
              <a:t>14</a:t>
            </a:r>
            <a:r>
              <a:rPr lang="en-US" sz="900" i="0" dirty="0">
                <a:solidFill>
                  <a:schemeClr val="tx2"/>
                </a:solidFill>
                <a:effectLst/>
                <a:highlight>
                  <a:srgbClr val="FFFFFF"/>
                </a:highlight>
                <a:latin typeface="Helvetica Neue"/>
              </a:rPr>
              <a:t>] </a:t>
            </a:r>
            <a:r>
              <a:rPr lang="en-US" sz="900" kern="1200" dirty="0" err="1">
                <a:solidFill>
                  <a:srgbClr val="535353"/>
                </a:solidFill>
                <a:highlight>
                  <a:srgbClr val="FFFFFF"/>
                </a:highlight>
                <a:cs typeface="Arial"/>
              </a:rPr>
              <a:t>Crespi</a:t>
            </a:r>
            <a:r>
              <a:rPr lang="en-US" sz="900" kern="1200" dirty="0">
                <a:solidFill>
                  <a:srgbClr val="535353"/>
                </a:solidFill>
                <a:highlight>
                  <a:srgbClr val="FFFFFF"/>
                </a:highlight>
                <a:cs typeface="Arial"/>
              </a:rPr>
              <a:t> N. et al., Digital Twins: Properties, Software Frameworks, and Application Scenarios (2021)</a:t>
            </a:r>
          </a:p>
        </p:txBody>
      </p:sp>
    </p:spTree>
    <p:extLst>
      <p:ext uri="{BB962C8B-B14F-4D97-AF65-F5344CB8AC3E}">
        <p14:creationId xmlns:p14="http://schemas.microsoft.com/office/powerpoint/2010/main" val="6666709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AI &amp; DT interaction – Embedded AI</a:t>
            </a:r>
          </a:p>
        </p:txBody>
      </p:sp>
      <p:pic>
        <p:nvPicPr>
          <p:cNvPr id="17" name="Immagine 16">
            <a:extLst>
              <a:ext uri="{FF2B5EF4-FFF2-40B4-BE49-F238E27FC236}">
                <a16:creationId xmlns:a16="http://schemas.microsoft.com/office/drawing/2014/main" id="{18B8DCBC-5F4E-879D-29DA-BD9ABA153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9630" y="3253339"/>
            <a:ext cx="8512735" cy="2503302"/>
          </a:xfrm>
          <a:prstGeom prst="rect">
            <a:avLst/>
          </a:prstGeom>
        </p:spPr>
      </p:pic>
      <p:sp>
        <p:nvSpPr>
          <p:cNvPr id="22" name="Segnaposto testo 2">
            <a:extLst>
              <a:ext uri="{FF2B5EF4-FFF2-40B4-BE49-F238E27FC236}">
                <a16:creationId xmlns:a16="http://schemas.microsoft.com/office/drawing/2014/main" id="{663574EA-98C7-57E4-7311-3DE7BF7545B2}"/>
              </a:ext>
            </a:extLst>
          </p:cNvPr>
          <p:cNvSpPr txBox="1">
            <a:spLocks/>
          </p:cNvSpPr>
          <p:nvPr/>
        </p:nvSpPr>
        <p:spPr>
          <a:xfrm>
            <a:off x="1145498" y="1157038"/>
            <a:ext cx="9901000" cy="19037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800" kern="0" dirty="0"/>
              <a:t>AI internal to single DTs;</a:t>
            </a:r>
          </a:p>
          <a:p>
            <a:pPr>
              <a:spcBef>
                <a:spcPts val="600"/>
              </a:spcBef>
            </a:pPr>
            <a:r>
              <a:rPr lang="en-US" sz="1800" kern="0" dirty="0"/>
              <a:t>Knows the internal structure of its DT;</a:t>
            </a:r>
          </a:p>
          <a:p>
            <a:pPr>
              <a:spcBef>
                <a:spcPts val="600"/>
              </a:spcBef>
            </a:pPr>
            <a:r>
              <a:rPr lang="en-US" sz="1800" kern="0" dirty="0"/>
              <a:t>Receives data from associated resources, augments it and eventually triggers actions back.</a:t>
            </a:r>
          </a:p>
          <a:p>
            <a:pPr>
              <a:spcBef>
                <a:spcPts val="600"/>
              </a:spcBef>
            </a:pPr>
            <a:r>
              <a:rPr lang="en-US" sz="1800" kern="0" dirty="0"/>
              <a:t>For internal DT inbound data augmentation through AI, and eventual actions triggering towards to obtain a desired outcome.</a:t>
            </a:r>
          </a:p>
        </p:txBody>
      </p:sp>
      <p:sp>
        <p:nvSpPr>
          <p:cNvPr id="3" name="CasellaDiTesto 2">
            <a:extLst>
              <a:ext uri="{FF2B5EF4-FFF2-40B4-BE49-F238E27FC236}">
                <a16:creationId xmlns:a16="http://schemas.microsoft.com/office/drawing/2014/main" id="{98A172B4-1EFC-2F95-E4BA-3DD55D0772F8}"/>
              </a:ext>
            </a:extLst>
          </p:cNvPr>
          <p:cNvSpPr txBox="1"/>
          <p:nvPr/>
        </p:nvSpPr>
        <p:spPr>
          <a:xfrm>
            <a:off x="1427890" y="6069100"/>
            <a:ext cx="9336220"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dirty="0">
                <a:solidFill>
                  <a:schemeClr val="tx2"/>
                </a:solidFill>
                <a:effectLst/>
                <a:highlight>
                  <a:srgbClr val="FFFFFF"/>
                </a:highlight>
                <a:latin typeface="Helvetica Neue"/>
              </a:rPr>
              <a:t>[</a:t>
            </a:r>
            <a:r>
              <a:rPr lang="en-US" sz="900" dirty="0">
                <a:solidFill>
                  <a:schemeClr val="tx2"/>
                </a:solidFill>
                <a:highlight>
                  <a:srgbClr val="FFFFFF"/>
                </a:highlight>
                <a:latin typeface="Helvetica Neue"/>
              </a:rPr>
              <a:t>14</a:t>
            </a:r>
            <a:r>
              <a:rPr lang="en-US" sz="900" i="0" dirty="0">
                <a:solidFill>
                  <a:schemeClr val="tx2"/>
                </a:solidFill>
                <a:effectLst/>
                <a:highlight>
                  <a:srgbClr val="FFFFFF"/>
                </a:highlight>
                <a:latin typeface="Helvetica Neue"/>
              </a:rPr>
              <a:t>] </a:t>
            </a:r>
            <a:r>
              <a:rPr lang="en-US" sz="900" kern="1200" dirty="0" err="1">
                <a:solidFill>
                  <a:srgbClr val="535353"/>
                </a:solidFill>
                <a:highlight>
                  <a:srgbClr val="FFFFFF"/>
                </a:highlight>
                <a:cs typeface="Arial"/>
              </a:rPr>
              <a:t>Crespi</a:t>
            </a:r>
            <a:r>
              <a:rPr lang="en-US" sz="900" kern="1200" dirty="0">
                <a:solidFill>
                  <a:srgbClr val="535353"/>
                </a:solidFill>
                <a:highlight>
                  <a:srgbClr val="FFFFFF"/>
                </a:highlight>
                <a:cs typeface="Arial"/>
              </a:rPr>
              <a:t> N. et al., Digital Twins: Properties, Software Frameworks, and Application Scenarios (2021)</a:t>
            </a:r>
          </a:p>
        </p:txBody>
      </p:sp>
    </p:spTree>
    <p:extLst>
      <p:ext uri="{BB962C8B-B14F-4D97-AF65-F5344CB8AC3E}">
        <p14:creationId xmlns:p14="http://schemas.microsoft.com/office/powerpoint/2010/main" val="10047827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Intelligent DT Ecosystem in Industry</a:t>
            </a:r>
          </a:p>
        </p:txBody>
      </p:sp>
      <p:pic>
        <p:nvPicPr>
          <p:cNvPr id="5" name="Immagine 4">
            <a:extLst>
              <a:ext uri="{FF2B5EF4-FFF2-40B4-BE49-F238E27FC236}">
                <a16:creationId xmlns:a16="http://schemas.microsoft.com/office/drawing/2014/main" id="{3AEA3D8B-BED6-004A-9B3C-9C608930D2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60" y="1475519"/>
            <a:ext cx="10596880" cy="3906961"/>
          </a:xfrm>
          <a:prstGeom prst="rect">
            <a:avLst/>
          </a:prstGeom>
        </p:spPr>
      </p:pic>
    </p:spTree>
    <p:extLst>
      <p:ext uri="{BB962C8B-B14F-4D97-AF65-F5344CB8AC3E}">
        <p14:creationId xmlns:p14="http://schemas.microsoft.com/office/powerpoint/2010/main" val="2021733535"/>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Observer AI</a:t>
            </a:r>
          </a:p>
        </p:txBody>
      </p:sp>
      <p:sp>
        <p:nvSpPr>
          <p:cNvPr id="6" name="Segnaposto testo 5">
            <a:extLst>
              <a:ext uri="{FF2B5EF4-FFF2-40B4-BE49-F238E27FC236}">
                <a16:creationId xmlns:a16="http://schemas.microsoft.com/office/drawing/2014/main" id="{AE8CF7CF-3D73-D7D4-2890-30EDCF7D93F6}"/>
              </a:ext>
            </a:extLst>
          </p:cNvPr>
          <p:cNvSpPr>
            <a:spLocks noGrp="1"/>
          </p:cNvSpPr>
          <p:nvPr>
            <p:ph type="body" sz="half" idx="1"/>
          </p:nvPr>
        </p:nvSpPr>
        <p:spPr>
          <a:xfrm>
            <a:off x="1777658" y="891629"/>
            <a:ext cx="8636684" cy="1968960"/>
          </a:xfrm>
        </p:spPr>
        <p:txBody>
          <a:bodyPr numCol="1" anchor="ctr"/>
          <a:lstStyle/>
          <a:p>
            <a:pPr marL="73025" indent="0">
              <a:buNone/>
            </a:pPr>
            <a:r>
              <a:rPr lang="en-GB" sz="2000" dirty="0"/>
              <a:t> Target: </a:t>
            </a:r>
          </a:p>
          <a:p>
            <a:pPr lvl="1">
              <a:spcBef>
                <a:spcPts val="600"/>
              </a:spcBef>
            </a:pPr>
            <a:r>
              <a:rPr lang="en-GB" sz="2000" dirty="0"/>
              <a:t>To </a:t>
            </a:r>
            <a:r>
              <a:rPr lang="en-GB" sz="2000" b="1" dirty="0"/>
              <a:t>practically explore the Observer AI</a:t>
            </a:r>
            <a:r>
              <a:rPr lang="en-GB" sz="2000" dirty="0"/>
              <a:t> pattern; </a:t>
            </a:r>
          </a:p>
          <a:p>
            <a:pPr lvl="1">
              <a:spcBef>
                <a:spcPts val="600"/>
              </a:spcBef>
            </a:pPr>
            <a:r>
              <a:rPr lang="en-GB" sz="2000" dirty="0"/>
              <a:t>Leverage Observer AI to integrate </a:t>
            </a:r>
            <a:r>
              <a:rPr lang="en-GB" sz="2000" i="1" dirty="0"/>
              <a:t>causality learning </a:t>
            </a:r>
            <a:r>
              <a:rPr lang="en-GB" sz="2000" dirty="0"/>
              <a:t>in the system.</a:t>
            </a:r>
          </a:p>
        </p:txBody>
      </p:sp>
      <p:pic>
        <p:nvPicPr>
          <p:cNvPr id="5" name="Immagine 4">
            <a:extLst>
              <a:ext uri="{FF2B5EF4-FFF2-40B4-BE49-F238E27FC236}">
                <a16:creationId xmlns:a16="http://schemas.microsoft.com/office/drawing/2014/main" id="{2AE40C60-B4A2-27E7-FD8E-4EE1DBC804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6770" y="3101818"/>
            <a:ext cx="5798460" cy="3168389"/>
          </a:xfrm>
          <a:prstGeom prst="rect">
            <a:avLst/>
          </a:prstGeom>
        </p:spPr>
      </p:pic>
    </p:spTree>
    <p:extLst>
      <p:ext uri="{BB962C8B-B14F-4D97-AF65-F5344CB8AC3E}">
        <p14:creationId xmlns:p14="http://schemas.microsoft.com/office/powerpoint/2010/main" val="72381974"/>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Observer AI</a:t>
            </a:r>
          </a:p>
        </p:txBody>
      </p:sp>
      <p:sp>
        <p:nvSpPr>
          <p:cNvPr id="6" name="Segnaposto testo 5">
            <a:extLst>
              <a:ext uri="{FF2B5EF4-FFF2-40B4-BE49-F238E27FC236}">
                <a16:creationId xmlns:a16="http://schemas.microsoft.com/office/drawing/2014/main" id="{AE8CF7CF-3D73-D7D4-2890-30EDCF7D93F6}"/>
              </a:ext>
            </a:extLst>
          </p:cNvPr>
          <p:cNvSpPr>
            <a:spLocks noGrp="1"/>
          </p:cNvSpPr>
          <p:nvPr>
            <p:ph type="body" sz="half" idx="1"/>
          </p:nvPr>
        </p:nvSpPr>
        <p:spPr>
          <a:xfrm>
            <a:off x="522791" y="1230365"/>
            <a:ext cx="6217103" cy="2681202"/>
          </a:xfrm>
        </p:spPr>
        <p:txBody>
          <a:bodyPr numCol="1" anchor="ctr"/>
          <a:lstStyle/>
          <a:p>
            <a:pPr marL="73025" indent="0">
              <a:buNone/>
            </a:pPr>
            <a:r>
              <a:rPr lang="en-GB" sz="1800" dirty="0"/>
              <a:t>Design:</a:t>
            </a:r>
          </a:p>
          <a:p>
            <a:pPr>
              <a:spcBef>
                <a:spcPts val="600"/>
              </a:spcBef>
            </a:pPr>
            <a:r>
              <a:rPr lang="en-GB" sz="1800" dirty="0"/>
              <a:t>SimPy</a:t>
            </a:r>
            <a:r>
              <a:rPr lang="en-US" sz="2000" i="0" baseline="30000" dirty="0">
                <a:solidFill>
                  <a:schemeClr val="tx2"/>
                </a:solidFill>
                <a:effectLst/>
                <a:highlight>
                  <a:srgbClr val="FFFFFF"/>
                </a:highlight>
                <a:latin typeface="Helvetica Neue"/>
              </a:rPr>
              <a:t>1</a:t>
            </a:r>
            <a:r>
              <a:rPr lang="en-GB" sz="1800" dirty="0"/>
              <a:t> simulation of production, including machine breakdowns (stochastically modelled); </a:t>
            </a:r>
          </a:p>
          <a:p>
            <a:pPr>
              <a:spcBef>
                <a:spcPts val="600"/>
              </a:spcBef>
            </a:pPr>
            <a:r>
              <a:rPr lang="en-GB" sz="1800" dirty="0"/>
              <a:t>36 working days simulated on a single work shift;</a:t>
            </a:r>
          </a:p>
          <a:p>
            <a:pPr>
              <a:spcBef>
                <a:spcPts val="600"/>
              </a:spcBef>
            </a:pPr>
            <a:r>
              <a:rPr lang="en-GB" sz="1800" dirty="0"/>
              <a:t>Downstream node produces if and only if both input pieces from upstream nodes are available;</a:t>
            </a:r>
          </a:p>
          <a:p>
            <a:pPr>
              <a:spcBef>
                <a:spcPts val="600"/>
              </a:spcBef>
            </a:pPr>
            <a:r>
              <a:rPr lang="en-GB" sz="1800" dirty="0"/>
              <a:t>Monitoring if an output buffer of a production node has recently received a least one piece.</a:t>
            </a:r>
          </a:p>
        </p:txBody>
      </p:sp>
      <p:grpSp>
        <p:nvGrpSpPr>
          <p:cNvPr id="60" name="Gruppo 59">
            <a:extLst>
              <a:ext uri="{FF2B5EF4-FFF2-40B4-BE49-F238E27FC236}">
                <a16:creationId xmlns:a16="http://schemas.microsoft.com/office/drawing/2014/main" id="{B07D7F60-069D-C7BB-9007-284DB25BC512}"/>
              </a:ext>
            </a:extLst>
          </p:cNvPr>
          <p:cNvGrpSpPr>
            <a:grpSpLocks noChangeAspect="1"/>
          </p:cNvGrpSpPr>
          <p:nvPr/>
        </p:nvGrpSpPr>
        <p:grpSpPr>
          <a:xfrm>
            <a:off x="7236033" y="1030158"/>
            <a:ext cx="4097020" cy="3929422"/>
            <a:chOff x="7959646" y="1719054"/>
            <a:chExt cx="3758299" cy="3604557"/>
          </a:xfrm>
        </p:grpSpPr>
        <p:sp>
          <p:nvSpPr>
            <p:cNvPr id="33" name="Rettangolo con angoli arrotondati 32">
              <a:extLst>
                <a:ext uri="{FF2B5EF4-FFF2-40B4-BE49-F238E27FC236}">
                  <a16:creationId xmlns:a16="http://schemas.microsoft.com/office/drawing/2014/main" id="{48C1F034-0FCF-F89F-8DD9-14D6EF6773DE}"/>
                </a:ext>
              </a:extLst>
            </p:cNvPr>
            <p:cNvSpPr/>
            <p:nvPr/>
          </p:nvSpPr>
          <p:spPr>
            <a:xfrm>
              <a:off x="7959646" y="2511136"/>
              <a:ext cx="1524000" cy="651486"/>
            </a:xfrm>
            <a:prstGeom prst="roundRect">
              <a:avLst/>
            </a:prstGeom>
            <a:solidFill>
              <a:srgbClr val="FFFFFF">
                <a:alpha val="0"/>
              </a:srgbClr>
            </a:solidFill>
            <a:ln w="25400" cap="flat">
              <a:solidFill>
                <a:schemeClr val="accent1"/>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b="0" i="0" u="none" strike="noStrike" cap="none" spc="0" normalizeH="0" baseline="0" dirty="0">
                <a:ln>
                  <a:noFill/>
                </a:ln>
                <a:solidFill>
                  <a:srgbClr val="1A9988"/>
                </a:solidFill>
                <a:effectLst/>
                <a:uFillTx/>
                <a:latin typeface="+mn-lt"/>
                <a:ea typeface="+mn-ea"/>
                <a:cs typeface="+mn-cs"/>
                <a:sym typeface="Arial"/>
              </a:endParaRPr>
            </a:p>
          </p:txBody>
        </p:sp>
        <p:sp>
          <p:nvSpPr>
            <p:cNvPr id="35" name="Rettangolo con angoli arrotondati 34">
              <a:extLst>
                <a:ext uri="{FF2B5EF4-FFF2-40B4-BE49-F238E27FC236}">
                  <a16:creationId xmlns:a16="http://schemas.microsoft.com/office/drawing/2014/main" id="{C24FAE87-3F2A-1DBD-F893-B23202AB3638}"/>
                </a:ext>
              </a:extLst>
            </p:cNvPr>
            <p:cNvSpPr/>
            <p:nvPr/>
          </p:nvSpPr>
          <p:spPr>
            <a:xfrm>
              <a:off x="10193945" y="3010612"/>
              <a:ext cx="1524000" cy="651486"/>
            </a:xfrm>
            <a:prstGeom prst="roundRect">
              <a:avLst/>
            </a:prstGeom>
            <a:solidFill>
              <a:srgbClr val="FFFFFF">
                <a:alpha val="0"/>
              </a:srgbClr>
            </a:solidFill>
            <a:ln w="25400" cap="flat">
              <a:solidFill>
                <a:schemeClr val="accent1"/>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b="0" i="0" u="none" strike="noStrike" cap="none" spc="0" normalizeH="0" baseline="0" dirty="0">
                <a:ln>
                  <a:noFill/>
                </a:ln>
                <a:solidFill>
                  <a:srgbClr val="1A9988"/>
                </a:solidFill>
                <a:effectLst/>
                <a:uFillTx/>
                <a:latin typeface="+mn-lt"/>
                <a:ea typeface="+mn-ea"/>
                <a:cs typeface="+mn-cs"/>
                <a:sym typeface="Arial"/>
              </a:endParaRPr>
            </a:p>
          </p:txBody>
        </p:sp>
        <p:sp>
          <p:nvSpPr>
            <p:cNvPr id="34" name="Rettangolo con angoli arrotondati 33">
              <a:extLst>
                <a:ext uri="{FF2B5EF4-FFF2-40B4-BE49-F238E27FC236}">
                  <a16:creationId xmlns:a16="http://schemas.microsoft.com/office/drawing/2014/main" id="{A866AEA5-F072-FDBC-1E8C-3E5C63D110C8}"/>
                </a:ext>
              </a:extLst>
            </p:cNvPr>
            <p:cNvSpPr/>
            <p:nvPr/>
          </p:nvSpPr>
          <p:spPr>
            <a:xfrm>
              <a:off x="7959646" y="3636783"/>
              <a:ext cx="1524000" cy="651486"/>
            </a:xfrm>
            <a:prstGeom prst="roundRect">
              <a:avLst/>
            </a:prstGeom>
            <a:solidFill>
              <a:srgbClr val="FFFFFF">
                <a:alpha val="0"/>
              </a:srgbClr>
            </a:solidFill>
            <a:ln w="25400" cap="flat">
              <a:solidFill>
                <a:schemeClr val="accent1"/>
              </a:solidFill>
              <a:prstDash val="sysDash"/>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o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b="0" i="0" u="none" strike="noStrike" cap="none" spc="0" normalizeH="0" baseline="0" dirty="0">
                <a:ln>
                  <a:noFill/>
                </a:ln>
                <a:solidFill>
                  <a:srgbClr val="1A9988"/>
                </a:solidFill>
                <a:effectLst/>
                <a:uFillTx/>
                <a:latin typeface="+mn-lt"/>
                <a:ea typeface="+mn-ea"/>
                <a:cs typeface="+mn-cs"/>
                <a:sym typeface="Arial"/>
              </a:endParaRPr>
            </a:p>
          </p:txBody>
        </p:sp>
        <p:grpSp>
          <p:nvGrpSpPr>
            <p:cNvPr id="8" name="Gruppo 7">
              <a:extLst>
                <a:ext uri="{FF2B5EF4-FFF2-40B4-BE49-F238E27FC236}">
                  <a16:creationId xmlns:a16="http://schemas.microsoft.com/office/drawing/2014/main" id="{C1A7CC9F-54D9-C4AC-960B-9846927913D2}"/>
                </a:ext>
              </a:extLst>
            </p:cNvPr>
            <p:cNvGrpSpPr/>
            <p:nvPr/>
          </p:nvGrpSpPr>
          <p:grpSpPr>
            <a:xfrm>
              <a:off x="8127373" y="3805046"/>
              <a:ext cx="1195411" cy="314960"/>
              <a:chOff x="8307288" y="2387600"/>
              <a:chExt cx="1195411" cy="314960"/>
            </a:xfrm>
          </p:grpSpPr>
          <p:sp>
            <p:nvSpPr>
              <p:cNvPr id="3" name="Triangolo isoscele 2">
                <a:extLst>
                  <a:ext uri="{FF2B5EF4-FFF2-40B4-BE49-F238E27FC236}">
                    <a16:creationId xmlns:a16="http://schemas.microsoft.com/office/drawing/2014/main" id="{12155C69-722B-D765-98BB-D3244F0B63B9}"/>
                  </a:ext>
                </a:extLst>
              </p:cNvPr>
              <p:cNvSpPr>
                <a:spLocks noChangeAspect="1"/>
              </p:cNvSpPr>
              <p:nvPr/>
            </p:nvSpPr>
            <p:spPr>
              <a:xfrm flipV="1">
                <a:off x="9123680" y="2387600"/>
                <a:ext cx="379019" cy="314960"/>
              </a:xfrm>
              <a:prstGeom prst="triangle">
                <a:avLst/>
              </a:prstGeom>
              <a:solidFill>
                <a:srgbClr val="FFFFFF"/>
              </a:solidFill>
              <a:ln w="63500" cap="flat">
                <a:solidFill>
                  <a:srgbClr val="008A3E"/>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4" name="Triangolo isoscele 3">
                <a:extLst>
                  <a:ext uri="{FF2B5EF4-FFF2-40B4-BE49-F238E27FC236}">
                    <a16:creationId xmlns:a16="http://schemas.microsoft.com/office/drawing/2014/main" id="{8DCA88FF-09C6-0487-9CA5-5BE292FFDDDE}"/>
                  </a:ext>
                </a:extLst>
              </p:cNvPr>
              <p:cNvSpPr>
                <a:spLocks noChangeAspect="1"/>
              </p:cNvSpPr>
              <p:nvPr/>
            </p:nvSpPr>
            <p:spPr>
              <a:xfrm flipV="1">
                <a:off x="8307288" y="2387600"/>
                <a:ext cx="379019" cy="314960"/>
              </a:xfrm>
              <a:prstGeom prst="triangle">
                <a:avLst/>
              </a:prstGeom>
              <a:solidFill>
                <a:srgbClr val="FFFFFF"/>
              </a:solidFill>
              <a:ln w="635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7" name="Ovale 6">
                <a:extLst>
                  <a:ext uri="{FF2B5EF4-FFF2-40B4-BE49-F238E27FC236}">
                    <a16:creationId xmlns:a16="http://schemas.microsoft.com/office/drawing/2014/main" id="{AFDC16E3-8BF3-73FE-399D-BDAEBD6315C9}"/>
                  </a:ext>
                </a:extLst>
              </p:cNvPr>
              <p:cNvSpPr>
                <a:spLocks noChangeAspect="1"/>
              </p:cNvSpPr>
              <p:nvPr/>
            </p:nvSpPr>
            <p:spPr>
              <a:xfrm>
                <a:off x="8747728" y="2387600"/>
                <a:ext cx="314530" cy="314960"/>
              </a:xfrm>
              <a:prstGeom prst="ellipse">
                <a:avLst/>
              </a:prstGeom>
              <a:solidFill>
                <a:srgbClr val="FFFFFF"/>
              </a:solid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grpSp>
        <p:grpSp>
          <p:nvGrpSpPr>
            <p:cNvPr id="9" name="Gruppo 8">
              <a:extLst>
                <a:ext uri="{FF2B5EF4-FFF2-40B4-BE49-F238E27FC236}">
                  <a16:creationId xmlns:a16="http://schemas.microsoft.com/office/drawing/2014/main" id="{46043411-04A5-C7B7-009C-43427B6972DB}"/>
                </a:ext>
              </a:extLst>
            </p:cNvPr>
            <p:cNvGrpSpPr/>
            <p:nvPr/>
          </p:nvGrpSpPr>
          <p:grpSpPr>
            <a:xfrm>
              <a:off x="8127372" y="2679981"/>
              <a:ext cx="1195411" cy="314960"/>
              <a:chOff x="8307288" y="2387600"/>
              <a:chExt cx="1195411" cy="314960"/>
            </a:xfrm>
          </p:grpSpPr>
          <p:sp>
            <p:nvSpPr>
              <p:cNvPr id="10" name="Triangolo isoscele 9">
                <a:extLst>
                  <a:ext uri="{FF2B5EF4-FFF2-40B4-BE49-F238E27FC236}">
                    <a16:creationId xmlns:a16="http://schemas.microsoft.com/office/drawing/2014/main" id="{266416C0-16BA-026F-1747-BF53D71807E2}"/>
                  </a:ext>
                </a:extLst>
              </p:cNvPr>
              <p:cNvSpPr>
                <a:spLocks noChangeAspect="1"/>
              </p:cNvSpPr>
              <p:nvPr/>
            </p:nvSpPr>
            <p:spPr>
              <a:xfrm flipV="1">
                <a:off x="9123680" y="2387600"/>
                <a:ext cx="379019" cy="314960"/>
              </a:xfrm>
              <a:prstGeom prst="triangle">
                <a:avLst/>
              </a:prstGeom>
              <a:solidFill>
                <a:srgbClr val="FFFFFF"/>
              </a:solidFill>
              <a:ln w="63500" cap="flat">
                <a:solidFill>
                  <a:srgbClr val="008A3E"/>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11" name="Triangolo isoscele 10">
                <a:extLst>
                  <a:ext uri="{FF2B5EF4-FFF2-40B4-BE49-F238E27FC236}">
                    <a16:creationId xmlns:a16="http://schemas.microsoft.com/office/drawing/2014/main" id="{7FD7A43C-1AF9-69D5-4F89-E4FEDC3BCF8E}"/>
                  </a:ext>
                </a:extLst>
              </p:cNvPr>
              <p:cNvSpPr>
                <a:spLocks noChangeAspect="1"/>
              </p:cNvSpPr>
              <p:nvPr/>
            </p:nvSpPr>
            <p:spPr>
              <a:xfrm flipV="1">
                <a:off x="8307288" y="2387600"/>
                <a:ext cx="379019" cy="314960"/>
              </a:xfrm>
              <a:prstGeom prst="triangle">
                <a:avLst/>
              </a:prstGeom>
              <a:solidFill>
                <a:srgbClr val="FFFFFF"/>
              </a:solidFill>
              <a:ln w="635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12" name="Ovale 11">
                <a:extLst>
                  <a:ext uri="{FF2B5EF4-FFF2-40B4-BE49-F238E27FC236}">
                    <a16:creationId xmlns:a16="http://schemas.microsoft.com/office/drawing/2014/main" id="{15B14A67-1A71-AB14-6D4D-FD6EED567C46}"/>
                  </a:ext>
                </a:extLst>
              </p:cNvPr>
              <p:cNvSpPr>
                <a:spLocks noChangeAspect="1"/>
              </p:cNvSpPr>
              <p:nvPr/>
            </p:nvSpPr>
            <p:spPr>
              <a:xfrm>
                <a:off x="8747728" y="2387600"/>
                <a:ext cx="314530" cy="314960"/>
              </a:xfrm>
              <a:prstGeom prst="ellipse">
                <a:avLst/>
              </a:prstGeom>
              <a:solidFill>
                <a:srgbClr val="FFFFFF"/>
              </a:solid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grpSp>
        <p:grpSp>
          <p:nvGrpSpPr>
            <p:cNvPr id="13" name="Gruppo 12">
              <a:extLst>
                <a:ext uri="{FF2B5EF4-FFF2-40B4-BE49-F238E27FC236}">
                  <a16:creationId xmlns:a16="http://schemas.microsoft.com/office/drawing/2014/main" id="{08FC55AE-292E-0DC4-958C-3FD9D5E46F7B}"/>
                </a:ext>
              </a:extLst>
            </p:cNvPr>
            <p:cNvGrpSpPr/>
            <p:nvPr/>
          </p:nvGrpSpPr>
          <p:grpSpPr>
            <a:xfrm>
              <a:off x="10358240" y="3175162"/>
              <a:ext cx="1195411" cy="314960"/>
              <a:chOff x="8307288" y="2387600"/>
              <a:chExt cx="1195411" cy="314960"/>
            </a:xfrm>
          </p:grpSpPr>
          <p:sp>
            <p:nvSpPr>
              <p:cNvPr id="14" name="Triangolo isoscele 13">
                <a:extLst>
                  <a:ext uri="{FF2B5EF4-FFF2-40B4-BE49-F238E27FC236}">
                    <a16:creationId xmlns:a16="http://schemas.microsoft.com/office/drawing/2014/main" id="{B45A1518-F9A8-E7AA-B8E6-9AAC13B1F93C}"/>
                  </a:ext>
                </a:extLst>
              </p:cNvPr>
              <p:cNvSpPr>
                <a:spLocks noChangeAspect="1"/>
              </p:cNvSpPr>
              <p:nvPr/>
            </p:nvSpPr>
            <p:spPr>
              <a:xfrm flipV="1">
                <a:off x="9123680" y="2387600"/>
                <a:ext cx="379019" cy="314960"/>
              </a:xfrm>
              <a:prstGeom prst="triangle">
                <a:avLst/>
              </a:prstGeom>
              <a:solidFill>
                <a:srgbClr val="FFFFFF"/>
              </a:solidFill>
              <a:ln w="63500" cap="flat">
                <a:solidFill>
                  <a:srgbClr val="008A3E"/>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15" name="Triangolo isoscele 14">
                <a:extLst>
                  <a:ext uri="{FF2B5EF4-FFF2-40B4-BE49-F238E27FC236}">
                    <a16:creationId xmlns:a16="http://schemas.microsoft.com/office/drawing/2014/main" id="{93563270-0E93-33BC-15A0-33F146D2C9DC}"/>
                  </a:ext>
                </a:extLst>
              </p:cNvPr>
              <p:cNvSpPr>
                <a:spLocks noChangeAspect="1"/>
              </p:cNvSpPr>
              <p:nvPr/>
            </p:nvSpPr>
            <p:spPr>
              <a:xfrm flipV="1">
                <a:off x="8307288" y="2387600"/>
                <a:ext cx="379019" cy="314960"/>
              </a:xfrm>
              <a:prstGeom prst="triangle">
                <a:avLst/>
              </a:prstGeom>
              <a:solidFill>
                <a:srgbClr val="FFFFFF"/>
              </a:solidFill>
              <a:ln w="63500" cap="flat">
                <a:solidFill>
                  <a:schemeClr val="accent6">
                    <a:lumMod val="75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16" name="Ovale 15">
                <a:extLst>
                  <a:ext uri="{FF2B5EF4-FFF2-40B4-BE49-F238E27FC236}">
                    <a16:creationId xmlns:a16="http://schemas.microsoft.com/office/drawing/2014/main" id="{F1A3705B-D3DB-4693-43BC-E05C52A982B6}"/>
                  </a:ext>
                </a:extLst>
              </p:cNvPr>
              <p:cNvSpPr>
                <a:spLocks noChangeAspect="1"/>
              </p:cNvSpPr>
              <p:nvPr/>
            </p:nvSpPr>
            <p:spPr>
              <a:xfrm>
                <a:off x="8747728" y="2387600"/>
                <a:ext cx="314530" cy="314960"/>
              </a:xfrm>
              <a:prstGeom prst="ellipse">
                <a:avLst/>
              </a:prstGeom>
              <a:solidFill>
                <a:srgbClr val="FFFFFF"/>
              </a:solidFill>
              <a:ln w="635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grpSp>
        <p:cxnSp>
          <p:nvCxnSpPr>
            <p:cNvPr id="31" name="Connettore 2 30">
              <a:extLst>
                <a:ext uri="{FF2B5EF4-FFF2-40B4-BE49-F238E27FC236}">
                  <a16:creationId xmlns:a16="http://schemas.microsoft.com/office/drawing/2014/main" id="{6909BE7B-541C-6E9E-5386-B64DFDDA2317}"/>
                </a:ext>
              </a:extLst>
            </p:cNvPr>
            <p:cNvCxnSpPr>
              <a:cxnSpLocks/>
              <a:stCxn id="33" idx="3"/>
            </p:cNvCxnSpPr>
            <p:nvPr/>
          </p:nvCxnSpPr>
          <p:spPr>
            <a:xfrm>
              <a:off x="9483646" y="2836879"/>
              <a:ext cx="710299" cy="338283"/>
            </a:xfrm>
            <a:prstGeom prst="straightConnector1">
              <a:avLst/>
            </a:prstGeom>
            <a:noFill/>
            <a:ln w="381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Connettore 2 37">
              <a:extLst>
                <a:ext uri="{FF2B5EF4-FFF2-40B4-BE49-F238E27FC236}">
                  <a16:creationId xmlns:a16="http://schemas.microsoft.com/office/drawing/2014/main" id="{287D1A23-E6C2-21E3-FDA3-250C3696BEEA}"/>
                </a:ext>
              </a:extLst>
            </p:cNvPr>
            <p:cNvCxnSpPr>
              <a:cxnSpLocks/>
              <a:stCxn id="34" idx="3"/>
            </p:cNvCxnSpPr>
            <p:nvPr/>
          </p:nvCxnSpPr>
          <p:spPr>
            <a:xfrm flipV="1">
              <a:off x="9483646" y="3488365"/>
              <a:ext cx="710299" cy="474161"/>
            </a:xfrm>
            <a:prstGeom prst="straightConnector1">
              <a:avLst/>
            </a:prstGeom>
            <a:noFill/>
            <a:ln w="381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Connettore 2 41">
              <a:extLst>
                <a:ext uri="{FF2B5EF4-FFF2-40B4-BE49-F238E27FC236}">
                  <a16:creationId xmlns:a16="http://schemas.microsoft.com/office/drawing/2014/main" id="{0721A4FA-416D-CEC4-3DD5-2C7AC08E864A}"/>
                </a:ext>
              </a:extLst>
            </p:cNvPr>
            <p:cNvCxnSpPr>
              <a:cxnSpLocks/>
              <a:stCxn id="54" idx="0"/>
            </p:cNvCxnSpPr>
            <p:nvPr/>
          </p:nvCxnSpPr>
          <p:spPr>
            <a:xfrm flipH="1" flipV="1">
              <a:off x="8402320" y="4120006"/>
              <a:ext cx="225049" cy="711162"/>
            </a:xfrm>
            <a:prstGeom prst="straightConnector1">
              <a:avLst/>
            </a:prstGeom>
            <a:noFill/>
            <a:ln w="254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Connettore 2 45">
              <a:extLst>
                <a:ext uri="{FF2B5EF4-FFF2-40B4-BE49-F238E27FC236}">
                  <a16:creationId xmlns:a16="http://schemas.microsoft.com/office/drawing/2014/main" id="{A54C0435-15E6-84B1-376F-3D7E79BC08CB}"/>
                </a:ext>
              </a:extLst>
            </p:cNvPr>
            <p:cNvCxnSpPr>
              <a:cxnSpLocks/>
              <a:stCxn id="55" idx="0"/>
            </p:cNvCxnSpPr>
            <p:nvPr/>
          </p:nvCxnSpPr>
          <p:spPr>
            <a:xfrm flipH="1" flipV="1">
              <a:off x="9285247" y="4046766"/>
              <a:ext cx="393953" cy="642211"/>
            </a:xfrm>
            <a:prstGeom prst="straightConnector1">
              <a:avLst/>
            </a:prstGeom>
            <a:noFill/>
            <a:ln w="254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Connettore 2 46">
              <a:extLst>
                <a:ext uri="{FF2B5EF4-FFF2-40B4-BE49-F238E27FC236}">
                  <a16:creationId xmlns:a16="http://schemas.microsoft.com/office/drawing/2014/main" id="{1911CC1D-513F-C935-08EE-3AFDA8F43416}"/>
                </a:ext>
              </a:extLst>
            </p:cNvPr>
            <p:cNvCxnSpPr>
              <a:cxnSpLocks/>
            </p:cNvCxnSpPr>
            <p:nvPr/>
          </p:nvCxnSpPr>
          <p:spPr>
            <a:xfrm flipH="1" flipV="1">
              <a:off x="10972800" y="3531394"/>
              <a:ext cx="67792" cy="946861"/>
            </a:xfrm>
            <a:prstGeom prst="straightConnector1">
              <a:avLst/>
            </a:prstGeom>
            <a:noFill/>
            <a:ln w="254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Connettore 2 49">
              <a:extLst>
                <a:ext uri="{FF2B5EF4-FFF2-40B4-BE49-F238E27FC236}">
                  <a16:creationId xmlns:a16="http://schemas.microsoft.com/office/drawing/2014/main" id="{B19DC188-26D2-EB26-FA47-A666F2B07E8C}"/>
                </a:ext>
              </a:extLst>
            </p:cNvPr>
            <p:cNvCxnSpPr>
              <a:cxnSpLocks/>
              <a:endCxn id="33" idx="0"/>
            </p:cNvCxnSpPr>
            <p:nvPr/>
          </p:nvCxnSpPr>
          <p:spPr>
            <a:xfrm flipH="1">
              <a:off x="8721646" y="2019300"/>
              <a:ext cx="139154" cy="491836"/>
            </a:xfrm>
            <a:prstGeom prst="straightConnector1">
              <a:avLst/>
            </a:prstGeom>
            <a:noFill/>
            <a:ln w="254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3" name="CasellaDiTesto 52">
              <a:extLst>
                <a:ext uri="{FF2B5EF4-FFF2-40B4-BE49-F238E27FC236}">
                  <a16:creationId xmlns:a16="http://schemas.microsoft.com/office/drawing/2014/main" id="{097E8393-7B0A-3A71-94DF-5824C9BA92E9}"/>
                </a:ext>
              </a:extLst>
            </p:cNvPr>
            <p:cNvSpPr txBox="1"/>
            <p:nvPr/>
          </p:nvSpPr>
          <p:spPr>
            <a:xfrm>
              <a:off x="8111060" y="1719054"/>
              <a:ext cx="1665407" cy="2462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1600" i="1" strike="noStrike" cap="none" spc="0" normalizeH="0" baseline="0" dirty="0">
                  <a:ln>
                    <a:noFill/>
                  </a:ln>
                  <a:solidFill>
                    <a:schemeClr val="accent1"/>
                  </a:solidFill>
                  <a:effectLst/>
                  <a:uFillTx/>
                  <a:latin typeface="+mn-lt"/>
                  <a:ea typeface="+mn-ea"/>
                  <a:cs typeface="+mn-cs"/>
                  <a:sym typeface="Arial"/>
                </a:rPr>
                <a:t>Production Node</a:t>
              </a:r>
            </a:p>
          </p:txBody>
        </p:sp>
        <p:sp>
          <p:nvSpPr>
            <p:cNvPr id="54" name="CasellaDiTesto 53">
              <a:extLst>
                <a:ext uri="{FF2B5EF4-FFF2-40B4-BE49-F238E27FC236}">
                  <a16:creationId xmlns:a16="http://schemas.microsoft.com/office/drawing/2014/main" id="{7E8E431C-A507-0F3F-6F00-5F46200EB32A}"/>
                </a:ext>
              </a:extLst>
            </p:cNvPr>
            <p:cNvSpPr txBox="1"/>
            <p:nvPr/>
          </p:nvSpPr>
          <p:spPr>
            <a:xfrm>
              <a:off x="8101835" y="4831168"/>
              <a:ext cx="105106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it-IT" sz="1600" i="1" u="none" strike="noStrike" cap="none" spc="0" normalizeH="0" baseline="0" dirty="0">
                  <a:ln>
                    <a:noFill/>
                  </a:ln>
                  <a:solidFill>
                    <a:schemeClr val="accent1"/>
                  </a:solidFill>
                  <a:effectLst/>
                  <a:uFillTx/>
                  <a:latin typeface="+mn-lt"/>
                  <a:ea typeface="+mn-ea"/>
                  <a:cs typeface="+mn-cs"/>
                  <a:sym typeface="Arial"/>
                </a:rPr>
                <a:t>Input Buffer</a:t>
              </a:r>
            </a:p>
          </p:txBody>
        </p:sp>
        <p:sp>
          <p:nvSpPr>
            <p:cNvPr id="55" name="CasellaDiTesto 54">
              <a:extLst>
                <a:ext uri="{FF2B5EF4-FFF2-40B4-BE49-F238E27FC236}">
                  <a16:creationId xmlns:a16="http://schemas.microsoft.com/office/drawing/2014/main" id="{9B9BCF06-9B57-6506-8CB6-EF639693B8A8}"/>
                </a:ext>
              </a:extLst>
            </p:cNvPr>
            <p:cNvSpPr txBox="1"/>
            <p:nvPr/>
          </p:nvSpPr>
          <p:spPr>
            <a:xfrm>
              <a:off x="9153666" y="4688977"/>
              <a:ext cx="105106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1600" i="1" u="none" strike="noStrike" cap="none" spc="0" normalizeH="0" baseline="0" dirty="0">
                  <a:ln>
                    <a:noFill/>
                  </a:ln>
                  <a:solidFill>
                    <a:schemeClr val="accent1"/>
                  </a:solidFill>
                  <a:effectLst/>
                  <a:uFillTx/>
                  <a:latin typeface="+mn-lt"/>
                  <a:ea typeface="+mn-ea"/>
                  <a:cs typeface="+mn-cs"/>
                  <a:sym typeface="Arial"/>
                </a:rPr>
                <a:t>Output Buffer</a:t>
              </a:r>
            </a:p>
          </p:txBody>
        </p:sp>
        <p:sp>
          <p:nvSpPr>
            <p:cNvPr id="59" name="CasellaDiTesto 58">
              <a:extLst>
                <a:ext uri="{FF2B5EF4-FFF2-40B4-BE49-F238E27FC236}">
                  <a16:creationId xmlns:a16="http://schemas.microsoft.com/office/drawing/2014/main" id="{DCA5D498-CDF1-3945-609E-564053F26BD7}"/>
                </a:ext>
              </a:extLst>
            </p:cNvPr>
            <p:cNvSpPr txBox="1"/>
            <p:nvPr/>
          </p:nvSpPr>
          <p:spPr>
            <a:xfrm>
              <a:off x="10515058" y="4584946"/>
              <a:ext cx="1051067" cy="4924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1600" i="1" u="none" strike="noStrike" cap="none" spc="0" normalizeH="0" baseline="0" dirty="0">
                  <a:ln>
                    <a:noFill/>
                  </a:ln>
                  <a:solidFill>
                    <a:schemeClr val="accent1"/>
                  </a:solidFill>
                  <a:effectLst/>
                  <a:uFillTx/>
                  <a:latin typeface="+mn-lt"/>
                  <a:ea typeface="+mn-ea"/>
                  <a:cs typeface="+mn-cs"/>
                  <a:sym typeface="Arial"/>
                </a:rPr>
                <a:t>Operational Node</a:t>
              </a:r>
            </a:p>
          </p:txBody>
        </p:sp>
      </p:grpSp>
      <p:graphicFrame>
        <p:nvGraphicFramePr>
          <p:cNvPr id="61" name="Tabella 60">
            <a:extLst>
              <a:ext uri="{FF2B5EF4-FFF2-40B4-BE49-F238E27FC236}">
                <a16:creationId xmlns:a16="http://schemas.microsoft.com/office/drawing/2014/main" id="{929D1AE0-B64F-353B-F90E-353C1560ED61}"/>
              </a:ext>
            </a:extLst>
          </p:cNvPr>
          <p:cNvGraphicFramePr>
            <a:graphicFrameLocks noGrp="1"/>
          </p:cNvGraphicFramePr>
          <p:nvPr>
            <p:extLst>
              <p:ext uri="{D42A27DB-BD31-4B8C-83A1-F6EECF244321}">
                <p14:modId xmlns:p14="http://schemas.microsoft.com/office/powerpoint/2010/main" val="4151235709"/>
              </p:ext>
            </p:extLst>
          </p:nvPr>
        </p:nvGraphicFramePr>
        <p:xfrm>
          <a:off x="3378092" y="5304612"/>
          <a:ext cx="5777359" cy="1089998"/>
        </p:xfrm>
        <a:graphic>
          <a:graphicData uri="http://schemas.openxmlformats.org/drawingml/2006/table">
            <a:tbl>
              <a:tblPr firstRow="1" bandRow="1">
                <a:tableStyleId>{5C22544A-7EE6-4342-B048-85BDC9FD1C3A}</a:tableStyleId>
              </a:tblPr>
              <a:tblGrid>
                <a:gridCol w="962893">
                  <a:extLst>
                    <a:ext uri="{9D8B030D-6E8A-4147-A177-3AD203B41FA5}">
                      <a16:colId xmlns:a16="http://schemas.microsoft.com/office/drawing/2014/main" val="4229395120"/>
                    </a:ext>
                  </a:extLst>
                </a:gridCol>
                <a:gridCol w="843047">
                  <a:extLst>
                    <a:ext uri="{9D8B030D-6E8A-4147-A177-3AD203B41FA5}">
                      <a16:colId xmlns:a16="http://schemas.microsoft.com/office/drawing/2014/main" val="3478389106"/>
                    </a:ext>
                  </a:extLst>
                </a:gridCol>
                <a:gridCol w="863600">
                  <a:extLst>
                    <a:ext uri="{9D8B030D-6E8A-4147-A177-3AD203B41FA5}">
                      <a16:colId xmlns:a16="http://schemas.microsoft.com/office/drawing/2014/main" val="2970119606"/>
                    </a:ext>
                  </a:extLst>
                </a:gridCol>
                <a:gridCol w="924560">
                  <a:extLst>
                    <a:ext uri="{9D8B030D-6E8A-4147-A177-3AD203B41FA5}">
                      <a16:colId xmlns:a16="http://schemas.microsoft.com/office/drawing/2014/main" val="2258121562"/>
                    </a:ext>
                  </a:extLst>
                </a:gridCol>
                <a:gridCol w="1036320">
                  <a:extLst>
                    <a:ext uri="{9D8B030D-6E8A-4147-A177-3AD203B41FA5}">
                      <a16:colId xmlns:a16="http://schemas.microsoft.com/office/drawing/2014/main" val="1055520851"/>
                    </a:ext>
                  </a:extLst>
                </a:gridCol>
                <a:gridCol w="1146939">
                  <a:extLst>
                    <a:ext uri="{9D8B030D-6E8A-4147-A177-3AD203B41FA5}">
                      <a16:colId xmlns:a16="http://schemas.microsoft.com/office/drawing/2014/main" val="899711409"/>
                    </a:ext>
                  </a:extLst>
                </a:gridCol>
              </a:tblGrid>
              <a:tr h="359999">
                <a:tc gridSpan="6">
                  <a:txBody>
                    <a:bodyPr/>
                    <a:lstStyle/>
                    <a:p>
                      <a:pPr algn="ctr"/>
                      <a:r>
                        <a:rPr lang="en-GB" sz="1400" b="0" noProof="0" dirty="0">
                          <a:solidFill>
                            <a:schemeClr val="accent1"/>
                          </a:solidFill>
                        </a:rPr>
                        <a:t>I-TH MACHINE TABLE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solidFill>
                      <a:srgbClr val="FFFFFF"/>
                    </a:solidFill>
                  </a:tcPr>
                </a:tc>
                <a:tc hMerge="1">
                  <a:txBody>
                    <a:bodyPr/>
                    <a:lstStyle/>
                    <a:p>
                      <a:endParaRPr/>
                    </a:p>
                  </a:txBody>
                  <a:tcPr anchor="ctr">
                    <a:solidFill>
                      <a:srgbClr val="FFFFFF"/>
                    </a:solidFill>
                  </a:tcPr>
                </a:tc>
                <a:tc hMerge="1">
                  <a:txBody>
                    <a:bodyPr/>
                    <a:lstStyle/>
                    <a:p>
                      <a:endParaRPr/>
                    </a:p>
                  </a:txBody>
                  <a:tcPr anchor="ctr">
                    <a:solidFill>
                      <a:srgbClr val="FFFFFF"/>
                    </a:solidFill>
                  </a:tcPr>
                </a:tc>
                <a:tc hMerge="1">
                  <a:txBody>
                    <a:bodyPr/>
                    <a:lstStyle/>
                    <a:p>
                      <a:endParaRPr/>
                    </a:p>
                  </a:txBody>
                  <a:tcPr anchor="ctr">
                    <a:solidFill>
                      <a:srgbClr val="FFFFFF"/>
                    </a:solidFill>
                  </a:tcPr>
                </a:tc>
                <a:tc hMerge="1">
                  <a:txBody>
                    <a:bodyPr/>
                    <a:lstStyle/>
                    <a:p>
                      <a:endParaRPr/>
                    </a:p>
                  </a:txBody>
                  <a:tcPr anchor="ctr">
                    <a:solidFill>
                      <a:srgbClr val="FFFFFF"/>
                    </a:solidFill>
                  </a:tcPr>
                </a:tc>
                <a:tc hMerge="1">
                  <a:txBody>
                    <a:bodyPr/>
                    <a:lstStyle/>
                    <a:p>
                      <a:endParaRPr/>
                    </a:p>
                  </a:txBody>
                  <a:tcPr anchor="ctr">
                    <a:solidFill>
                      <a:srgbClr val="FFFFFF"/>
                    </a:solidFill>
                  </a:tcPr>
                </a:tc>
                <a:extLst>
                  <a:ext uri="{0D108BD9-81ED-4DB2-BD59-A6C34878D82A}">
                    <a16:rowId xmlns:a16="http://schemas.microsoft.com/office/drawing/2014/main" val="3161512800"/>
                  </a:ext>
                </a:extLst>
              </a:tr>
              <a:tr h="729999">
                <a:tc>
                  <a:txBody>
                    <a:bodyPr/>
                    <a:lstStyle/>
                    <a:p>
                      <a:pPr algn="ctr"/>
                      <a:r>
                        <a:rPr lang="en-GB" sz="1200" noProof="0" dirty="0">
                          <a:solidFill>
                            <a:schemeClr val="accent1"/>
                          </a:solidFill>
                        </a:rPr>
                        <a:t>Timestamp</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FFFFF"/>
                    </a:solidFill>
                  </a:tcPr>
                </a:tc>
                <a:tc>
                  <a:txBody>
                    <a:bodyPr/>
                    <a:lstStyle/>
                    <a:p>
                      <a:pPr algn="ctr"/>
                      <a:r>
                        <a:rPr lang="en-GB" sz="1200" noProof="0" dirty="0">
                          <a:solidFill>
                            <a:schemeClr val="accent1"/>
                          </a:solidFill>
                        </a:rPr>
                        <a:t>Input buffer level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FFFFF"/>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GB" sz="1200" noProof="0" dirty="0">
                          <a:solidFill>
                            <a:schemeClr val="accent1"/>
                          </a:solidFill>
                        </a:rPr>
                        <a:t>Output buffer level</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FFFFF"/>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GB" sz="1200" noProof="0" dirty="0">
                          <a:solidFill>
                            <a:schemeClr val="accent1"/>
                          </a:solidFill>
                        </a:rPr>
                        <a:t>Pieces produced</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FFFFF"/>
                    </a:solidFill>
                  </a:tcPr>
                </a:tc>
                <a:tc>
                  <a:txBody>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GB" sz="1200" noProof="0" dirty="0">
                          <a:solidFill>
                            <a:schemeClr val="accent1"/>
                          </a:solidFill>
                        </a:rPr>
                        <a:t>Breakdown state (F</a:t>
                      </a:r>
                      <a:r>
                        <a:rPr lang="en-GB" sz="1200" baseline="-25000" noProof="0" dirty="0">
                          <a:solidFill>
                            <a:schemeClr val="accent1"/>
                          </a:solidFill>
                        </a:rPr>
                        <a:t>i</a:t>
                      </a:r>
                      <a:r>
                        <a:rPr lang="en-GB" sz="1200" noProof="0" dirty="0">
                          <a:solidFill>
                            <a:schemeClr val="accent1"/>
                          </a:solidFill>
                        </a:rPr>
                        <a: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FFFFF"/>
                    </a:solidFill>
                  </a:tcPr>
                </a:tc>
                <a:tc>
                  <a:txBody>
                    <a:bodyPr/>
                    <a:lstStyle/>
                    <a:p>
                      <a:pPr algn="ctr"/>
                      <a:r>
                        <a:rPr lang="en-GB" sz="1200" noProof="0" dirty="0">
                          <a:solidFill>
                            <a:schemeClr val="accent1"/>
                          </a:solidFill>
                        </a:rPr>
                        <a:t>Output recently filled (Q</a:t>
                      </a:r>
                      <a:r>
                        <a:rPr lang="en-GB" sz="1200" baseline="-25000" noProof="0" dirty="0">
                          <a:solidFill>
                            <a:schemeClr val="accent1"/>
                          </a:solidFill>
                        </a:rPr>
                        <a:t>i</a:t>
                      </a:r>
                      <a:r>
                        <a:rPr lang="en-GB" sz="1200" noProof="0" dirty="0">
                          <a:solidFill>
                            <a:schemeClr val="accent1"/>
                          </a:solidFill>
                        </a:rPr>
                        <a:t>)</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28575"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rgbClr val="FFFFFF"/>
                    </a:solidFill>
                  </a:tcPr>
                </a:tc>
                <a:extLst>
                  <a:ext uri="{0D108BD9-81ED-4DB2-BD59-A6C34878D82A}">
                    <a16:rowId xmlns:a16="http://schemas.microsoft.com/office/drawing/2014/main" val="3672551631"/>
                  </a:ext>
                </a:extLst>
              </a:tr>
            </a:tbl>
          </a:graphicData>
        </a:graphic>
      </p:graphicFrame>
      <p:sp>
        <p:nvSpPr>
          <p:cNvPr id="20" name="CasellaDiTesto 19">
            <a:extLst>
              <a:ext uri="{FF2B5EF4-FFF2-40B4-BE49-F238E27FC236}">
                <a16:creationId xmlns:a16="http://schemas.microsoft.com/office/drawing/2014/main" id="{D8ED6D28-F40F-230C-5A27-CA4C3E6C5B56}"/>
              </a:ext>
            </a:extLst>
          </p:cNvPr>
          <p:cNvSpPr txBox="1"/>
          <p:nvPr/>
        </p:nvSpPr>
        <p:spPr>
          <a:xfrm>
            <a:off x="811809" y="4983469"/>
            <a:ext cx="5639065"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baseline="30000" dirty="0">
                <a:solidFill>
                  <a:schemeClr val="tx2"/>
                </a:solidFill>
                <a:effectLst/>
                <a:highlight>
                  <a:srgbClr val="FFFFFF"/>
                </a:highlight>
                <a:latin typeface="Helvetica Neue"/>
              </a:rPr>
              <a:t>1</a:t>
            </a:r>
            <a:r>
              <a:rPr lang="en-US" sz="900" i="0" dirty="0">
                <a:solidFill>
                  <a:schemeClr val="tx2"/>
                </a:solidFill>
                <a:effectLst/>
                <a:highlight>
                  <a:srgbClr val="FFFFFF"/>
                </a:highlight>
                <a:latin typeface="Helvetica Neue"/>
              </a:rPr>
              <a:t> SimPy docs available at: https://simpy.readthedocs.io/en/latest/</a:t>
            </a:r>
          </a:p>
        </p:txBody>
      </p:sp>
      <p:pic>
        <p:nvPicPr>
          <p:cNvPr id="3074" name="Picture 2">
            <a:extLst>
              <a:ext uri="{FF2B5EF4-FFF2-40B4-BE49-F238E27FC236}">
                <a16:creationId xmlns:a16="http://schemas.microsoft.com/office/drawing/2014/main" id="{69E5FC20-55DD-9B6B-FEB3-EDB958C07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174" y="4062359"/>
            <a:ext cx="2388333" cy="8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12520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Observer AI</a:t>
            </a:r>
          </a:p>
        </p:txBody>
      </p:sp>
      <p:pic>
        <p:nvPicPr>
          <p:cNvPr id="4" name="Immagine 3">
            <a:extLst>
              <a:ext uri="{FF2B5EF4-FFF2-40B4-BE49-F238E27FC236}">
                <a16:creationId xmlns:a16="http://schemas.microsoft.com/office/drawing/2014/main" id="{9F6C97E0-2FAC-3A5E-2EF7-2C94300FF6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8750" y="1435253"/>
            <a:ext cx="7297500" cy="3987493"/>
          </a:xfrm>
          <a:prstGeom prst="rect">
            <a:avLst/>
          </a:prstGeom>
        </p:spPr>
      </p:pic>
      <p:graphicFrame>
        <p:nvGraphicFramePr>
          <p:cNvPr id="20" name="Oggetto 19">
            <a:extLst>
              <a:ext uri="{FF2B5EF4-FFF2-40B4-BE49-F238E27FC236}">
                <a16:creationId xmlns:a16="http://schemas.microsoft.com/office/drawing/2014/main" id="{B730AA00-B4D6-12E0-8691-0A99D8B4DE42}"/>
              </a:ext>
            </a:extLst>
          </p:cNvPr>
          <p:cNvGraphicFramePr>
            <a:graphicFrameLocks noChangeAspect="1"/>
          </p:cNvGraphicFramePr>
          <p:nvPr>
            <p:extLst>
              <p:ext uri="{D42A27DB-BD31-4B8C-83A1-F6EECF244321}">
                <p14:modId xmlns:p14="http://schemas.microsoft.com/office/powerpoint/2010/main" val="1835940669"/>
              </p:ext>
            </p:extLst>
          </p:nvPr>
        </p:nvGraphicFramePr>
        <p:xfrm>
          <a:off x="8727062" y="2393679"/>
          <a:ext cx="2742388" cy="2070642"/>
        </p:xfrm>
        <a:graphic>
          <a:graphicData uri="http://schemas.openxmlformats.org/presentationml/2006/ole">
            <mc:AlternateContent xmlns:mc="http://schemas.openxmlformats.org/markup-compatibility/2006">
              <mc:Choice xmlns:v="urn:schemas-microsoft-com:vml" Requires="v">
                <p:oleObj name="Acrobat Document" r:id="rId4" imgW="3771900" imgH="2847703" progId="Acrobat.Document.DC">
                  <p:embed/>
                </p:oleObj>
              </mc:Choice>
              <mc:Fallback>
                <p:oleObj name="Acrobat Document" r:id="rId4" imgW="3771900" imgH="2847703" progId="Acrobat.Document.DC">
                  <p:embed/>
                  <p:pic>
                    <p:nvPicPr>
                      <p:cNvPr id="20" name="Oggetto 19">
                        <a:extLst>
                          <a:ext uri="{FF2B5EF4-FFF2-40B4-BE49-F238E27FC236}">
                            <a16:creationId xmlns:a16="http://schemas.microsoft.com/office/drawing/2014/main" id="{B730AA00-B4D6-12E0-8691-0A99D8B4DE42}"/>
                          </a:ext>
                        </a:extLst>
                      </p:cNvPr>
                      <p:cNvPicPr/>
                      <p:nvPr/>
                    </p:nvPicPr>
                    <p:blipFill>
                      <a:blip r:embed="rId5"/>
                      <a:stretch>
                        <a:fillRect/>
                      </a:stretch>
                    </p:blipFill>
                    <p:spPr>
                      <a:xfrm>
                        <a:off x="8727062" y="2393679"/>
                        <a:ext cx="2742388" cy="2070642"/>
                      </a:xfrm>
                      <a:prstGeom prst="rect">
                        <a:avLst/>
                      </a:prstGeom>
                    </p:spPr>
                  </p:pic>
                </p:oleObj>
              </mc:Fallback>
            </mc:AlternateContent>
          </a:graphicData>
        </a:graphic>
      </p:graphicFrame>
      <p:sp>
        <p:nvSpPr>
          <p:cNvPr id="8" name="CasellaDiTesto 7">
            <a:extLst>
              <a:ext uri="{FF2B5EF4-FFF2-40B4-BE49-F238E27FC236}">
                <a16:creationId xmlns:a16="http://schemas.microsoft.com/office/drawing/2014/main" id="{260D91FF-618E-ADDC-F1E2-D9D619CEA1FB}"/>
              </a:ext>
            </a:extLst>
          </p:cNvPr>
          <p:cNvSpPr txBox="1"/>
          <p:nvPr/>
        </p:nvSpPr>
        <p:spPr>
          <a:xfrm>
            <a:off x="8727061" y="1709678"/>
            <a:ext cx="2742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1219200" rtl="0" eaLnBrk="1" fontAlgn="auto" latinLnBrk="0" hangingPunct="1">
              <a:lnSpc>
                <a:spcPct val="100000"/>
              </a:lnSpc>
              <a:spcBef>
                <a:spcPts val="0"/>
              </a:spcBef>
              <a:spcAft>
                <a:spcPts val="0"/>
              </a:spcAft>
              <a:buClrTx/>
              <a:buSzTx/>
              <a:buFontTx/>
              <a:buNone/>
              <a:tabLst/>
              <a:defRPr/>
            </a:pPr>
            <a:r>
              <a:rPr lang="en-GB" sz="1800" noProof="0" dirty="0">
                <a:solidFill>
                  <a:schemeClr val="accent1"/>
                </a:solidFill>
              </a:rPr>
              <a:t>Breakdown state (F</a:t>
            </a:r>
            <a:r>
              <a:rPr lang="en-GB" sz="1800" baseline="-25000" noProof="0" dirty="0">
                <a:solidFill>
                  <a:schemeClr val="accent1"/>
                </a:solidFill>
              </a:rPr>
              <a:t>i</a:t>
            </a:r>
            <a:r>
              <a:rPr lang="en-GB" sz="1800" noProof="0" dirty="0">
                <a:solidFill>
                  <a:schemeClr val="accent1"/>
                </a:solidFill>
              </a:rPr>
              <a:t>)</a:t>
            </a:r>
          </a:p>
        </p:txBody>
      </p:sp>
      <p:sp>
        <p:nvSpPr>
          <p:cNvPr id="10" name="CasellaDiTesto 9">
            <a:extLst>
              <a:ext uri="{FF2B5EF4-FFF2-40B4-BE49-F238E27FC236}">
                <a16:creationId xmlns:a16="http://schemas.microsoft.com/office/drawing/2014/main" id="{EC370018-7AF2-C088-AB89-A5FCB01B1524}"/>
              </a:ext>
            </a:extLst>
          </p:cNvPr>
          <p:cNvSpPr txBox="1"/>
          <p:nvPr/>
        </p:nvSpPr>
        <p:spPr>
          <a:xfrm>
            <a:off x="8688961" y="4758867"/>
            <a:ext cx="2742388"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sz="1800" noProof="0" dirty="0">
                <a:solidFill>
                  <a:schemeClr val="accent1"/>
                </a:solidFill>
              </a:rPr>
              <a:t>Output recently filled (Q</a:t>
            </a:r>
            <a:r>
              <a:rPr lang="en-GB" sz="1800" baseline="-25000" noProof="0" dirty="0">
                <a:solidFill>
                  <a:schemeClr val="accent1"/>
                </a:solidFill>
              </a:rPr>
              <a:t>i</a:t>
            </a:r>
            <a:r>
              <a:rPr lang="en-GB" sz="1800" noProof="0" dirty="0">
                <a:solidFill>
                  <a:schemeClr val="accent1"/>
                </a:solidFill>
              </a:rPr>
              <a:t>)</a:t>
            </a:r>
          </a:p>
        </p:txBody>
      </p:sp>
      <p:cxnSp>
        <p:nvCxnSpPr>
          <p:cNvPr id="16" name="Connettore 2 15">
            <a:extLst>
              <a:ext uri="{FF2B5EF4-FFF2-40B4-BE49-F238E27FC236}">
                <a16:creationId xmlns:a16="http://schemas.microsoft.com/office/drawing/2014/main" id="{67B680B2-4C29-A99B-42C4-C3F570F20CA7}"/>
              </a:ext>
            </a:extLst>
          </p:cNvPr>
          <p:cNvCxnSpPr>
            <a:cxnSpLocks/>
            <a:endCxn id="20" idx="1"/>
          </p:cNvCxnSpPr>
          <p:nvPr/>
        </p:nvCxnSpPr>
        <p:spPr>
          <a:xfrm flipV="1">
            <a:off x="7685903" y="3429000"/>
            <a:ext cx="1041159" cy="735227"/>
          </a:xfrm>
          <a:prstGeom prst="straightConnector1">
            <a:avLst/>
          </a:prstGeom>
          <a:noFill/>
          <a:ln w="63500" cap="flat">
            <a:solidFill>
              <a:schemeClr val="accent1"/>
            </a:solidFill>
            <a:prstDash val="solid"/>
            <a:round/>
            <a:tail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7" name="CasellaDiTesto 16">
            <a:extLst>
              <a:ext uri="{FF2B5EF4-FFF2-40B4-BE49-F238E27FC236}">
                <a16:creationId xmlns:a16="http://schemas.microsoft.com/office/drawing/2014/main" id="{E93812DC-15C2-F285-C13F-79BE43A0EBD3}"/>
              </a:ext>
            </a:extLst>
          </p:cNvPr>
          <p:cNvSpPr txBox="1"/>
          <p:nvPr/>
        </p:nvSpPr>
        <p:spPr>
          <a:xfrm rot="19614213">
            <a:off x="6725056" y="3350006"/>
            <a:ext cx="2742388" cy="3385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GB" sz="1600" b="1" i="1" noProof="0" dirty="0">
                <a:solidFill>
                  <a:schemeClr val="accent1"/>
                </a:solidFill>
              </a:rPr>
              <a:t>Learning result</a:t>
            </a:r>
          </a:p>
        </p:txBody>
      </p:sp>
    </p:spTree>
    <p:extLst>
      <p:ext uri="{BB962C8B-B14F-4D97-AF65-F5344CB8AC3E}">
        <p14:creationId xmlns:p14="http://schemas.microsoft.com/office/powerpoint/2010/main" val="3739250366"/>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Advisor AI</a:t>
            </a:r>
          </a:p>
        </p:txBody>
      </p:sp>
      <p:sp>
        <p:nvSpPr>
          <p:cNvPr id="6" name="Segnaposto testo 5">
            <a:extLst>
              <a:ext uri="{FF2B5EF4-FFF2-40B4-BE49-F238E27FC236}">
                <a16:creationId xmlns:a16="http://schemas.microsoft.com/office/drawing/2014/main" id="{AE8CF7CF-3D73-D7D4-2890-30EDCF7D93F6}"/>
              </a:ext>
            </a:extLst>
          </p:cNvPr>
          <p:cNvSpPr>
            <a:spLocks noGrp="1"/>
          </p:cNvSpPr>
          <p:nvPr>
            <p:ph type="body" sz="half" idx="1"/>
          </p:nvPr>
        </p:nvSpPr>
        <p:spPr>
          <a:xfrm>
            <a:off x="255823" y="2494672"/>
            <a:ext cx="7278452" cy="3927446"/>
          </a:xfrm>
        </p:spPr>
        <p:txBody>
          <a:bodyPr anchor="ctr"/>
          <a:lstStyle/>
          <a:p>
            <a:pPr marL="18672" indent="0">
              <a:buNone/>
            </a:pPr>
            <a:r>
              <a:rPr lang="it-IT" sz="1800" dirty="0"/>
              <a:t>Target: </a:t>
            </a:r>
          </a:p>
          <a:p>
            <a:pPr lvl="1">
              <a:spcBef>
                <a:spcPts val="600"/>
              </a:spcBef>
              <a:buFont typeface="Arial" panose="020B0604020202020204" pitchFamily="34" charset="0"/>
              <a:buChar char="•"/>
            </a:pPr>
            <a:r>
              <a:rPr lang="en-GB" sz="1800" dirty="0"/>
              <a:t>To </a:t>
            </a:r>
            <a:r>
              <a:rPr lang="en-GB" sz="1800" b="1" dirty="0"/>
              <a:t>practically explore the Advisor AI</a:t>
            </a:r>
            <a:r>
              <a:rPr lang="en-GB" sz="1800" dirty="0"/>
              <a:t> pattern; </a:t>
            </a:r>
          </a:p>
          <a:p>
            <a:pPr lvl="1">
              <a:spcBef>
                <a:spcPts val="600"/>
              </a:spcBef>
              <a:buFont typeface="Arial" panose="020B0604020202020204" pitchFamily="34" charset="0"/>
              <a:buChar char="•"/>
            </a:pPr>
            <a:r>
              <a:rPr lang="en-GB" sz="1800" dirty="0"/>
              <a:t>To build a </a:t>
            </a:r>
            <a:r>
              <a:rPr lang="en-GB" sz="1800" b="1" dirty="0"/>
              <a:t>DT ecosystem on top of a realistic physical industrial environment </a:t>
            </a:r>
            <a:r>
              <a:rPr lang="en-GB" sz="1800" dirty="0"/>
              <a:t>(</a:t>
            </a:r>
            <a:r>
              <a:rPr lang="en-GB" sz="1800" i="1" dirty="0"/>
              <a:t>Fischertechnik</a:t>
            </a:r>
            <a:r>
              <a:rPr lang="en-GB" sz="1800" dirty="0"/>
              <a:t>);</a:t>
            </a:r>
          </a:p>
          <a:p>
            <a:pPr lvl="1">
              <a:spcBef>
                <a:spcPts val="600"/>
              </a:spcBef>
              <a:buFont typeface="Arial" panose="020B0604020202020204" pitchFamily="34" charset="0"/>
              <a:buChar char="•"/>
            </a:pPr>
            <a:r>
              <a:rPr lang="en-GB" sz="1800" dirty="0"/>
              <a:t>Implemented in Java </a:t>
            </a:r>
            <a:r>
              <a:rPr lang="en-GB" sz="1800"/>
              <a:t>using </a:t>
            </a:r>
            <a:r>
              <a:rPr lang="en-GB" sz="1800" b="1" i="1"/>
              <a:t>WLDT</a:t>
            </a:r>
            <a:r>
              <a:rPr lang="en-GB" sz="1800" dirty="0"/>
              <a:t>;</a:t>
            </a:r>
          </a:p>
          <a:p>
            <a:pPr lvl="1">
              <a:spcBef>
                <a:spcPts val="600"/>
              </a:spcBef>
              <a:buFont typeface="Arial" panose="020B0604020202020204" pitchFamily="34" charset="0"/>
              <a:buChar char="•"/>
            </a:pPr>
            <a:r>
              <a:rPr lang="en-GB" sz="1800" b="1" dirty="0"/>
              <a:t>Leverage </a:t>
            </a:r>
            <a:r>
              <a:rPr lang="en-GB" sz="1800" b="1" i="1" dirty="0"/>
              <a:t>system navigability</a:t>
            </a:r>
            <a:r>
              <a:rPr lang="en-GB" sz="1800" dirty="0"/>
              <a:t> through </a:t>
            </a:r>
            <a:r>
              <a:rPr lang="en-GB" sz="1800" b="1" dirty="0"/>
              <a:t>DT hierarchies </a:t>
            </a:r>
            <a:r>
              <a:rPr lang="en-GB" sz="1800" dirty="0"/>
              <a:t>and</a:t>
            </a:r>
            <a:r>
              <a:rPr lang="en-GB" sz="1800" b="1" dirty="0"/>
              <a:t> relationships</a:t>
            </a:r>
            <a:r>
              <a:rPr lang="en-GB" sz="1800" dirty="0"/>
              <a:t> to extract valuable information from physical assets;</a:t>
            </a:r>
          </a:p>
          <a:p>
            <a:pPr lvl="1">
              <a:spcBef>
                <a:spcPts val="600"/>
              </a:spcBef>
              <a:buFont typeface="Arial" panose="020B0604020202020204" pitchFamily="34" charset="0"/>
              <a:buChar char="•"/>
            </a:pPr>
            <a:r>
              <a:rPr lang="en-GB" sz="1800" dirty="0"/>
              <a:t>Compute DT ecosystem </a:t>
            </a:r>
            <a:r>
              <a:rPr lang="en-GB" sz="1800" b="1" dirty="0"/>
              <a:t>resources consumption.</a:t>
            </a:r>
            <a:endParaRPr lang="en-GB" sz="1800" dirty="0"/>
          </a:p>
        </p:txBody>
      </p:sp>
      <p:pic>
        <p:nvPicPr>
          <p:cNvPr id="3" name="Immagine 2">
            <a:extLst>
              <a:ext uri="{FF2B5EF4-FFF2-40B4-BE49-F238E27FC236}">
                <a16:creationId xmlns:a16="http://schemas.microsoft.com/office/drawing/2014/main" id="{B2111B4B-8AD8-57E3-7329-BCDC9BDA5F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275" y="650400"/>
            <a:ext cx="3703658" cy="2778600"/>
          </a:xfrm>
          <a:prstGeom prst="rect">
            <a:avLst/>
          </a:prstGeom>
        </p:spPr>
      </p:pic>
      <p:pic>
        <p:nvPicPr>
          <p:cNvPr id="4" name="Immagine 3">
            <a:extLst>
              <a:ext uri="{FF2B5EF4-FFF2-40B4-BE49-F238E27FC236}">
                <a16:creationId xmlns:a16="http://schemas.microsoft.com/office/drawing/2014/main" id="{DE1445CC-31CE-F959-9B85-D66B65F12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275" y="3643518"/>
            <a:ext cx="3733905" cy="2778600"/>
          </a:xfrm>
          <a:prstGeom prst="rect">
            <a:avLst/>
          </a:prstGeom>
        </p:spPr>
      </p:pic>
      <p:pic>
        <p:nvPicPr>
          <p:cNvPr id="1026" name="Picture 2" descr="ISW Universität Stuttgart – MRiLS">
            <a:extLst>
              <a:ext uri="{FF2B5EF4-FFF2-40B4-BE49-F238E27FC236}">
                <a16:creationId xmlns:a16="http://schemas.microsoft.com/office/drawing/2014/main" id="{12FB94F8-DF80-9BBB-2BB6-6E4B2926CB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34" y="-439882"/>
            <a:ext cx="4349630" cy="4349630"/>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uppo 4">
            <a:extLst>
              <a:ext uri="{FF2B5EF4-FFF2-40B4-BE49-F238E27FC236}">
                <a16:creationId xmlns:a16="http://schemas.microsoft.com/office/drawing/2014/main" id="{CEE8E956-F158-5DD2-A006-2DEF3F9BCB77}"/>
              </a:ext>
            </a:extLst>
          </p:cNvPr>
          <p:cNvGrpSpPr>
            <a:grpSpLocks noChangeAspect="1"/>
          </p:cNvGrpSpPr>
          <p:nvPr/>
        </p:nvGrpSpPr>
        <p:grpSpPr>
          <a:xfrm>
            <a:off x="5019620" y="1374843"/>
            <a:ext cx="2310862" cy="1329714"/>
            <a:chOff x="2628619" y="4503539"/>
            <a:chExt cx="2978059" cy="1713632"/>
          </a:xfrm>
        </p:grpSpPr>
        <p:pic>
          <p:nvPicPr>
            <p:cNvPr id="7" name="Immagine 6">
              <a:extLst>
                <a:ext uri="{FF2B5EF4-FFF2-40B4-BE49-F238E27FC236}">
                  <a16:creationId xmlns:a16="http://schemas.microsoft.com/office/drawing/2014/main" id="{01F20D78-3CF4-075F-ACA2-8DFA55A914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860" y="5375564"/>
              <a:ext cx="1337818" cy="841607"/>
            </a:xfrm>
            <a:prstGeom prst="rect">
              <a:avLst/>
            </a:prstGeom>
          </p:spPr>
        </p:pic>
        <p:pic>
          <p:nvPicPr>
            <p:cNvPr id="9" name="Picture 4">
              <a:extLst>
                <a:ext uri="{FF2B5EF4-FFF2-40B4-BE49-F238E27FC236}">
                  <a16:creationId xmlns:a16="http://schemas.microsoft.com/office/drawing/2014/main" id="{5FA95A12-C7B1-15A3-5772-DE982988DF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28619" y="4588164"/>
              <a:ext cx="1574799" cy="15747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B04B92AF-69A7-DF23-4F54-C080AC8057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9195" y="4503539"/>
              <a:ext cx="797148" cy="873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58359986"/>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Advisor AI</a:t>
            </a:r>
          </a:p>
        </p:txBody>
      </p:sp>
      <p:sp>
        <p:nvSpPr>
          <p:cNvPr id="6" name="Segnaposto testo 5">
            <a:extLst>
              <a:ext uri="{FF2B5EF4-FFF2-40B4-BE49-F238E27FC236}">
                <a16:creationId xmlns:a16="http://schemas.microsoft.com/office/drawing/2014/main" id="{AE8CF7CF-3D73-D7D4-2890-30EDCF7D93F6}"/>
              </a:ext>
            </a:extLst>
          </p:cNvPr>
          <p:cNvSpPr>
            <a:spLocks noGrp="1"/>
          </p:cNvSpPr>
          <p:nvPr>
            <p:ph type="body" sz="half" idx="1"/>
          </p:nvPr>
        </p:nvSpPr>
        <p:spPr>
          <a:xfrm>
            <a:off x="86497" y="960452"/>
            <a:ext cx="6353107" cy="5383198"/>
          </a:xfrm>
        </p:spPr>
        <p:txBody>
          <a:bodyPr anchor="ctr"/>
          <a:lstStyle/>
          <a:p>
            <a:pPr marL="73025" indent="0">
              <a:buNone/>
            </a:pPr>
            <a:r>
              <a:rPr lang="en-GB" sz="1600" dirty="0"/>
              <a:t>Design: </a:t>
            </a:r>
          </a:p>
          <a:p>
            <a:pPr>
              <a:spcBef>
                <a:spcPts val="600"/>
              </a:spcBef>
            </a:pPr>
            <a:r>
              <a:rPr lang="en-GB" sz="1600" dirty="0"/>
              <a:t>Fischertechnik research equipment representing a 4-machines production line;</a:t>
            </a:r>
          </a:p>
          <a:p>
            <a:pPr lvl="1"/>
            <a:r>
              <a:rPr lang="en-GB" sz="1600" dirty="0"/>
              <a:t>2  states sensors; </a:t>
            </a:r>
          </a:p>
          <a:p>
            <a:pPr lvl="1"/>
            <a:r>
              <a:rPr lang="en-GB" sz="1600" dirty="0"/>
              <a:t>2 and 3 states actuators;</a:t>
            </a:r>
          </a:p>
          <a:p>
            <a:pPr>
              <a:spcBef>
                <a:spcPts val="600"/>
              </a:spcBef>
            </a:pPr>
            <a:r>
              <a:rPr lang="en-GB" sz="1600" dirty="0"/>
              <a:t>Soft-PLC controlling the Fischertechnik;</a:t>
            </a:r>
          </a:p>
          <a:p>
            <a:pPr>
              <a:spcBef>
                <a:spcPts val="600"/>
              </a:spcBef>
            </a:pPr>
            <a:r>
              <a:rPr lang="en-GB" sz="1600" dirty="0"/>
              <a:t>MQTT broker; </a:t>
            </a:r>
          </a:p>
          <a:p>
            <a:pPr>
              <a:spcBef>
                <a:spcPts val="600"/>
              </a:spcBef>
            </a:pPr>
            <a:r>
              <a:rPr lang="en-GB" sz="1600" dirty="0"/>
              <a:t>Soft-PLC software publishes system data and reads actions-requests from the broker; </a:t>
            </a:r>
          </a:p>
          <a:p>
            <a:pPr>
              <a:spcBef>
                <a:spcPts val="600"/>
              </a:spcBef>
            </a:pPr>
            <a:r>
              <a:rPr lang="en-GB" sz="1600" dirty="0"/>
              <a:t>5 active DTs forming the Machine Layer DTs with </a:t>
            </a:r>
            <a:r>
              <a:rPr lang="en-GB" sz="1600" b="1" i="1" dirty="0"/>
              <a:t>WLDT</a:t>
            </a:r>
            <a:r>
              <a:rPr lang="en-GB" sz="1600" dirty="0"/>
              <a:t>; </a:t>
            </a:r>
          </a:p>
          <a:p>
            <a:pPr>
              <a:spcBef>
                <a:spcPts val="600"/>
              </a:spcBef>
            </a:pPr>
            <a:r>
              <a:rPr lang="en-GB" sz="1600" dirty="0"/>
              <a:t>2 active DTs compositions with </a:t>
            </a:r>
            <a:r>
              <a:rPr lang="en-GB" sz="1600" b="1" i="1" dirty="0"/>
              <a:t>WLDT</a:t>
            </a:r>
            <a:r>
              <a:rPr lang="en-GB" sz="1600" dirty="0"/>
              <a:t>:</a:t>
            </a:r>
          </a:p>
          <a:p>
            <a:pPr lvl="1"/>
            <a:r>
              <a:rPr lang="en-GB" sz="1600" dirty="0"/>
              <a:t>one specialized for production KPI tracking; </a:t>
            </a:r>
          </a:p>
          <a:p>
            <a:pPr lvl="1"/>
            <a:r>
              <a:rPr lang="en-GB" sz="1600" dirty="0"/>
              <a:t>the other specialized for energy tracking;</a:t>
            </a:r>
          </a:p>
          <a:p>
            <a:pPr>
              <a:spcBef>
                <a:spcPts val="600"/>
              </a:spcBef>
            </a:pPr>
            <a:r>
              <a:rPr lang="en-GB" sz="1600" dirty="0"/>
              <a:t>DTs can control their physical counterparts;</a:t>
            </a:r>
          </a:p>
          <a:p>
            <a:pPr>
              <a:spcBef>
                <a:spcPts val="600"/>
              </a:spcBef>
            </a:pPr>
            <a:r>
              <a:rPr lang="en-GB" sz="1600" dirty="0"/>
              <a:t>On top of the system, the Advisor AI interacts with the DT Ecosystem.</a:t>
            </a:r>
          </a:p>
        </p:txBody>
      </p:sp>
      <p:pic>
        <p:nvPicPr>
          <p:cNvPr id="4" name="Immagine 3">
            <a:extLst>
              <a:ext uri="{FF2B5EF4-FFF2-40B4-BE49-F238E27FC236}">
                <a16:creationId xmlns:a16="http://schemas.microsoft.com/office/drawing/2014/main" id="{DE1445CC-31CE-F959-9B85-D66B65F12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3835" y="3429000"/>
            <a:ext cx="4128112" cy="3071951"/>
          </a:xfrm>
          <a:prstGeom prst="rect">
            <a:avLst/>
          </a:prstGeom>
        </p:spPr>
      </p:pic>
      <p:pic>
        <p:nvPicPr>
          <p:cNvPr id="5" name="Immagine 4">
            <a:extLst>
              <a:ext uri="{FF2B5EF4-FFF2-40B4-BE49-F238E27FC236}">
                <a16:creationId xmlns:a16="http://schemas.microsoft.com/office/drawing/2014/main" id="{3CBA1281-7409-6F96-E749-0CD95F291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9605" y="782426"/>
            <a:ext cx="5496572" cy="2514547"/>
          </a:xfrm>
          <a:prstGeom prst="rect">
            <a:avLst/>
          </a:prstGeom>
        </p:spPr>
      </p:pic>
      <p:pic>
        <p:nvPicPr>
          <p:cNvPr id="1026" name="Picture 2" descr="Computer industriale Revolution PI RevPi Core SE 96 x 22,5 x 110,5 mm 1,5  GHz, RAM 8 GB (Flash) / 1 GB (RAM),">
            <a:extLst>
              <a:ext uri="{FF2B5EF4-FFF2-40B4-BE49-F238E27FC236}">
                <a16:creationId xmlns:a16="http://schemas.microsoft.com/office/drawing/2014/main" id="{115911AE-A523-8004-3C3B-684D62F79B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438" y="2724584"/>
            <a:ext cx="1284794" cy="7220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anless Edge Systems | Supermicro">
            <a:extLst>
              <a:ext uri="{FF2B5EF4-FFF2-40B4-BE49-F238E27FC236}">
                <a16:creationId xmlns:a16="http://schemas.microsoft.com/office/drawing/2014/main" id="{BCF14B63-57AC-79EB-70C0-EDFA87644E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9414" y="1165758"/>
            <a:ext cx="1275468" cy="802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89068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Advisor AI</a:t>
            </a:r>
          </a:p>
        </p:txBody>
      </p:sp>
      <p:graphicFrame>
        <p:nvGraphicFramePr>
          <p:cNvPr id="8" name="Oggetto 7">
            <a:extLst>
              <a:ext uri="{FF2B5EF4-FFF2-40B4-BE49-F238E27FC236}">
                <a16:creationId xmlns:a16="http://schemas.microsoft.com/office/drawing/2014/main" id="{0CC4181E-F825-58AC-DDC5-325215F253FE}"/>
              </a:ext>
            </a:extLst>
          </p:cNvPr>
          <p:cNvGraphicFramePr>
            <a:graphicFrameLocks noChangeAspect="1"/>
          </p:cNvGraphicFramePr>
          <p:nvPr>
            <p:extLst>
              <p:ext uri="{D42A27DB-BD31-4B8C-83A1-F6EECF244321}">
                <p14:modId xmlns:p14="http://schemas.microsoft.com/office/powerpoint/2010/main" val="2857468279"/>
              </p:ext>
            </p:extLst>
          </p:nvPr>
        </p:nvGraphicFramePr>
        <p:xfrm>
          <a:off x="541575" y="1117125"/>
          <a:ext cx="5927144" cy="2412395"/>
        </p:xfrm>
        <a:graphic>
          <a:graphicData uri="http://schemas.openxmlformats.org/presentationml/2006/ole">
            <mc:AlternateContent xmlns:mc="http://schemas.openxmlformats.org/markup-compatibility/2006">
              <mc:Choice xmlns:v="urn:schemas-microsoft-com:vml" Requires="v">
                <p:oleObj name="Acrobat Document" r:id="rId3" imgW="7067550" imgH="2876550" progId="Acrobat.Document.DC">
                  <p:embed/>
                </p:oleObj>
              </mc:Choice>
              <mc:Fallback>
                <p:oleObj name="Acrobat Document" r:id="rId3" imgW="7067550" imgH="2876550" progId="Acrobat.Document.DC">
                  <p:embed/>
                  <p:pic>
                    <p:nvPicPr>
                      <p:cNvPr id="8" name="Oggetto 7">
                        <a:extLst>
                          <a:ext uri="{FF2B5EF4-FFF2-40B4-BE49-F238E27FC236}">
                            <a16:creationId xmlns:a16="http://schemas.microsoft.com/office/drawing/2014/main" id="{0CC4181E-F825-58AC-DDC5-325215F253FE}"/>
                          </a:ext>
                        </a:extLst>
                      </p:cNvPr>
                      <p:cNvPicPr/>
                      <p:nvPr/>
                    </p:nvPicPr>
                    <p:blipFill>
                      <a:blip r:embed="rId4"/>
                      <a:stretch>
                        <a:fillRect/>
                      </a:stretch>
                    </p:blipFill>
                    <p:spPr>
                      <a:xfrm>
                        <a:off x="541575" y="1117125"/>
                        <a:ext cx="5927144" cy="2412395"/>
                      </a:xfrm>
                      <a:prstGeom prst="rect">
                        <a:avLst/>
                      </a:prstGeom>
                    </p:spPr>
                  </p:pic>
                </p:oleObj>
              </mc:Fallback>
            </mc:AlternateContent>
          </a:graphicData>
        </a:graphic>
      </p:graphicFrame>
      <p:graphicFrame>
        <p:nvGraphicFramePr>
          <p:cNvPr id="9" name="Oggetto 8">
            <a:extLst>
              <a:ext uri="{FF2B5EF4-FFF2-40B4-BE49-F238E27FC236}">
                <a16:creationId xmlns:a16="http://schemas.microsoft.com/office/drawing/2014/main" id="{0449118F-9BA0-3EAB-6DA7-E7CEF91E8868}"/>
              </a:ext>
            </a:extLst>
          </p:cNvPr>
          <p:cNvGraphicFramePr>
            <a:graphicFrameLocks noChangeAspect="1"/>
          </p:cNvGraphicFramePr>
          <p:nvPr>
            <p:extLst>
              <p:ext uri="{D42A27DB-BD31-4B8C-83A1-F6EECF244321}">
                <p14:modId xmlns:p14="http://schemas.microsoft.com/office/powerpoint/2010/main" val="1043885386"/>
              </p:ext>
            </p:extLst>
          </p:nvPr>
        </p:nvGraphicFramePr>
        <p:xfrm>
          <a:off x="541575" y="3643819"/>
          <a:ext cx="5927144" cy="2349077"/>
        </p:xfrm>
        <a:graphic>
          <a:graphicData uri="http://schemas.openxmlformats.org/presentationml/2006/ole">
            <mc:AlternateContent xmlns:mc="http://schemas.openxmlformats.org/markup-compatibility/2006">
              <mc:Choice xmlns:v="urn:schemas-microsoft-com:vml" Requires="v">
                <p:oleObj name="Acrobat Document" r:id="rId5" imgW="7258050" imgH="2876550" progId="Acrobat.Document.DC">
                  <p:embed/>
                </p:oleObj>
              </mc:Choice>
              <mc:Fallback>
                <p:oleObj name="Acrobat Document" r:id="rId5" imgW="7258050" imgH="2876550" progId="Acrobat.Document.DC">
                  <p:embed/>
                  <p:pic>
                    <p:nvPicPr>
                      <p:cNvPr id="9" name="Oggetto 8">
                        <a:extLst>
                          <a:ext uri="{FF2B5EF4-FFF2-40B4-BE49-F238E27FC236}">
                            <a16:creationId xmlns:a16="http://schemas.microsoft.com/office/drawing/2014/main" id="{0449118F-9BA0-3EAB-6DA7-E7CEF91E8868}"/>
                          </a:ext>
                        </a:extLst>
                      </p:cNvPr>
                      <p:cNvPicPr/>
                      <p:nvPr/>
                    </p:nvPicPr>
                    <p:blipFill>
                      <a:blip r:embed="rId6"/>
                      <a:stretch>
                        <a:fillRect/>
                      </a:stretch>
                    </p:blipFill>
                    <p:spPr>
                      <a:xfrm>
                        <a:off x="541575" y="3643819"/>
                        <a:ext cx="5927144" cy="2349077"/>
                      </a:xfrm>
                      <a:prstGeom prst="rect">
                        <a:avLst/>
                      </a:prstGeom>
                    </p:spPr>
                  </p:pic>
                </p:oleObj>
              </mc:Fallback>
            </mc:AlternateContent>
          </a:graphicData>
        </a:graphic>
      </p:graphicFrame>
      <p:graphicFrame>
        <p:nvGraphicFramePr>
          <p:cNvPr id="12" name="Oggetto 11">
            <a:extLst>
              <a:ext uri="{FF2B5EF4-FFF2-40B4-BE49-F238E27FC236}">
                <a16:creationId xmlns:a16="http://schemas.microsoft.com/office/drawing/2014/main" id="{0F96907C-DFF6-0557-533E-A73A7FBB4498}"/>
              </a:ext>
            </a:extLst>
          </p:cNvPr>
          <p:cNvGraphicFramePr>
            <a:graphicFrameLocks noChangeAspect="1"/>
          </p:cNvGraphicFramePr>
          <p:nvPr>
            <p:extLst>
              <p:ext uri="{D42A27DB-BD31-4B8C-83A1-F6EECF244321}">
                <p14:modId xmlns:p14="http://schemas.microsoft.com/office/powerpoint/2010/main" val="2209855022"/>
              </p:ext>
            </p:extLst>
          </p:nvPr>
        </p:nvGraphicFramePr>
        <p:xfrm>
          <a:off x="6652007" y="1466680"/>
          <a:ext cx="4998418" cy="4125679"/>
        </p:xfrm>
        <a:graphic>
          <a:graphicData uri="http://schemas.openxmlformats.org/presentationml/2006/ole">
            <mc:AlternateContent xmlns:mc="http://schemas.openxmlformats.org/markup-compatibility/2006">
              <mc:Choice xmlns:v="urn:schemas-microsoft-com:vml" Requires="v">
                <p:oleObj name="Acrobat Document" r:id="rId7" imgW="7200900" imgH="5943600" progId="Acrobat.Document.DC">
                  <p:embed/>
                </p:oleObj>
              </mc:Choice>
              <mc:Fallback>
                <p:oleObj name="Acrobat Document" r:id="rId7" imgW="7200900" imgH="5943600" progId="Acrobat.Document.DC">
                  <p:embed/>
                  <p:pic>
                    <p:nvPicPr>
                      <p:cNvPr id="12" name="Oggetto 11">
                        <a:extLst>
                          <a:ext uri="{FF2B5EF4-FFF2-40B4-BE49-F238E27FC236}">
                            <a16:creationId xmlns:a16="http://schemas.microsoft.com/office/drawing/2014/main" id="{0F96907C-DFF6-0557-533E-A73A7FBB4498}"/>
                          </a:ext>
                        </a:extLst>
                      </p:cNvPr>
                      <p:cNvPicPr/>
                      <p:nvPr/>
                    </p:nvPicPr>
                    <p:blipFill>
                      <a:blip r:embed="rId8"/>
                      <a:stretch>
                        <a:fillRect/>
                      </a:stretch>
                    </p:blipFill>
                    <p:spPr>
                      <a:xfrm>
                        <a:off x="6652007" y="1466680"/>
                        <a:ext cx="4998418" cy="4125679"/>
                      </a:xfrm>
                      <a:prstGeom prst="rect">
                        <a:avLst/>
                      </a:prstGeom>
                    </p:spPr>
                  </p:pic>
                </p:oleObj>
              </mc:Fallback>
            </mc:AlternateContent>
          </a:graphicData>
        </a:graphic>
      </p:graphicFrame>
    </p:spTree>
    <p:extLst>
      <p:ext uri="{BB962C8B-B14F-4D97-AF65-F5344CB8AC3E}">
        <p14:creationId xmlns:p14="http://schemas.microsoft.com/office/powerpoint/2010/main" val="1738422647"/>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US" dirty="0"/>
              <a:t>AI &amp; DT interaction – Experimenting Advisor AI</a:t>
            </a:r>
          </a:p>
        </p:txBody>
      </p:sp>
      <p:pic>
        <p:nvPicPr>
          <p:cNvPr id="4" name="Immagine 3">
            <a:extLst>
              <a:ext uri="{FF2B5EF4-FFF2-40B4-BE49-F238E27FC236}">
                <a16:creationId xmlns:a16="http://schemas.microsoft.com/office/drawing/2014/main" id="{3DEE5FCF-1CF5-28BC-5E07-3C6C5DA6F164}"/>
              </a:ext>
            </a:extLst>
          </p:cNvPr>
          <p:cNvPicPr>
            <a:picLocks noChangeAspect="1"/>
          </p:cNvPicPr>
          <p:nvPr/>
        </p:nvPicPr>
        <p:blipFill rotWithShape="1">
          <a:blip r:embed="rId3"/>
          <a:srcRect l="1580" t="4587" r="7185" b="-2144"/>
          <a:stretch/>
        </p:blipFill>
        <p:spPr>
          <a:xfrm>
            <a:off x="7126517" y="2373766"/>
            <a:ext cx="4578928" cy="3204330"/>
          </a:xfrm>
          <a:prstGeom prst="rect">
            <a:avLst/>
          </a:prstGeom>
        </p:spPr>
      </p:pic>
      <p:pic>
        <p:nvPicPr>
          <p:cNvPr id="3" name="Immagine 2">
            <a:extLst>
              <a:ext uri="{FF2B5EF4-FFF2-40B4-BE49-F238E27FC236}">
                <a16:creationId xmlns:a16="http://schemas.microsoft.com/office/drawing/2014/main" id="{795EC2AD-234F-73A3-EA11-EEC67D82F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375" y="2935687"/>
            <a:ext cx="6529040" cy="2986876"/>
          </a:xfrm>
          <a:prstGeom prst="rect">
            <a:avLst/>
          </a:prstGeom>
        </p:spPr>
      </p:pic>
      <p:sp>
        <p:nvSpPr>
          <p:cNvPr id="5" name="Rettangolo con angoli arrotondati 4">
            <a:extLst>
              <a:ext uri="{FF2B5EF4-FFF2-40B4-BE49-F238E27FC236}">
                <a16:creationId xmlns:a16="http://schemas.microsoft.com/office/drawing/2014/main" id="{334AB8FB-17A9-4522-799E-8CFB3B84E80C}"/>
              </a:ext>
            </a:extLst>
          </p:cNvPr>
          <p:cNvSpPr/>
          <p:nvPr/>
        </p:nvSpPr>
        <p:spPr>
          <a:xfrm>
            <a:off x="2734972" y="1834143"/>
            <a:ext cx="1500186" cy="476726"/>
          </a:xfrm>
          <a:prstGeom prst="roundRect">
            <a:avLst/>
          </a:prstGeom>
          <a:solidFill>
            <a:srgbClr val="FFFFFF"/>
          </a:solidFill>
          <a:ln w="381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it-IT" sz="2000" b="0" i="1" u="none" strike="noStrike" cap="none" spc="0" normalizeH="0" baseline="0" dirty="0">
                <a:ln>
                  <a:noFill/>
                </a:ln>
                <a:solidFill>
                  <a:schemeClr val="accent1"/>
                </a:solidFill>
                <a:effectLst/>
                <a:uFillTx/>
                <a:latin typeface="+mn-lt"/>
                <a:ea typeface="+mn-ea"/>
                <a:cs typeface="+mn-cs"/>
                <a:sym typeface="Arial"/>
              </a:rPr>
              <a:t>Advisor AI</a:t>
            </a:r>
          </a:p>
        </p:txBody>
      </p:sp>
      <p:sp>
        <p:nvSpPr>
          <p:cNvPr id="6" name="Arco 5">
            <a:extLst>
              <a:ext uri="{FF2B5EF4-FFF2-40B4-BE49-F238E27FC236}">
                <a16:creationId xmlns:a16="http://schemas.microsoft.com/office/drawing/2014/main" id="{78AF5FE6-62B1-112F-8B40-B0E8D9AD18BE}"/>
              </a:ext>
            </a:extLst>
          </p:cNvPr>
          <p:cNvSpPr/>
          <p:nvPr/>
        </p:nvSpPr>
        <p:spPr>
          <a:xfrm>
            <a:off x="1905000" y="1395337"/>
            <a:ext cx="1085850" cy="769909"/>
          </a:xfrm>
          <a:prstGeom prst="arc">
            <a:avLst>
              <a:gd name="adj1" fmla="val 16289272"/>
              <a:gd name="adj2" fmla="val 0"/>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000000"/>
              </a:solidFill>
              <a:uFillTx/>
            </a:endParaRPr>
          </a:p>
        </p:txBody>
      </p:sp>
      <p:sp>
        <p:nvSpPr>
          <p:cNvPr id="7" name="Arco 6">
            <a:extLst>
              <a:ext uri="{FF2B5EF4-FFF2-40B4-BE49-F238E27FC236}">
                <a16:creationId xmlns:a16="http://schemas.microsoft.com/office/drawing/2014/main" id="{BC2A9B97-0482-4EFA-0A76-6187A70EEFC4}"/>
              </a:ext>
            </a:extLst>
          </p:cNvPr>
          <p:cNvSpPr/>
          <p:nvPr/>
        </p:nvSpPr>
        <p:spPr>
          <a:xfrm flipH="1">
            <a:off x="3948111" y="1395337"/>
            <a:ext cx="957264" cy="767441"/>
          </a:xfrm>
          <a:prstGeom prst="arc">
            <a:avLst>
              <a:gd name="adj1" fmla="val 16289272"/>
              <a:gd name="adj2" fmla="val 0"/>
            </a:avLst>
          </a:prstGeom>
          <a:noFill/>
          <a:ln w="635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000000"/>
              </a:solidFill>
              <a:uFillTx/>
            </a:endParaRPr>
          </a:p>
        </p:txBody>
      </p:sp>
      <p:grpSp>
        <p:nvGrpSpPr>
          <p:cNvPr id="13" name="Gruppo 12">
            <a:extLst>
              <a:ext uri="{FF2B5EF4-FFF2-40B4-BE49-F238E27FC236}">
                <a16:creationId xmlns:a16="http://schemas.microsoft.com/office/drawing/2014/main" id="{ADC71CC5-13F7-04CD-5E13-993FCFA724C8}"/>
              </a:ext>
            </a:extLst>
          </p:cNvPr>
          <p:cNvGrpSpPr/>
          <p:nvPr/>
        </p:nvGrpSpPr>
        <p:grpSpPr>
          <a:xfrm>
            <a:off x="1490661" y="953711"/>
            <a:ext cx="957264" cy="908224"/>
            <a:chOff x="898811" y="912435"/>
            <a:chExt cx="1557338" cy="1608192"/>
          </a:xfrm>
        </p:grpSpPr>
        <p:pic>
          <p:nvPicPr>
            <p:cNvPr id="9" name="Elemento grafico 8" descr="Database con riempimento a tinta unita">
              <a:extLst>
                <a:ext uri="{FF2B5EF4-FFF2-40B4-BE49-F238E27FC236}">
                  <a16:creationId xmlns:a16="http://schemas.microsoft.com/office/drawing/2014/main" id="{28535446-B94F-BF4D-99DD-0EE81C34D3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70286" y="912435"/>
              <a:ext cx="914400" cy="914400"/>
            </a:xfrm>
            <a:prstGeom prst="rect">
              <a:avLst/>
            </a:prstGeom>
          </p:spPr>
        </p:pic>
        <p:pic>
          <p:nvPicPr>
            <p:cNvPr id="11" name="Elemento grafico 10" descr="Database con riempimento a tinta unita">
              <a:extLst>
                <a:ext uri="{FF2B5EF4-FFF2-40B4-BE49-F238E27FC236}">
                  <a16:creationId xmlns:a16="http://schemas.microsoft.com/office/drawing/2014/main" id="{D2513B03-FEDE-2B2E-B10C-698452EF7C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41749" y="1606227"/>
              <a:ext cx="914400" cy="914400"/>
            </a:xfrm>
            <a:prstGeom prst="rect">
              <a:avLst/>
            </a:prstGeom>
          </p:spPr>
        </p:pic>
        <p:pic>
          <p:nvPicPr>
            <p:cNvPr id="12" name="Elemento grafico 11" descr="Database con riempimento a tinta unita">
              <a:extLst>
                <a:ext uri="{FF2B5EF4-FFF2-40B4-BE49-F238E27FC236}">
                  <a16:creationId xmlns:a16="http://schemas.microsoft.com/office/drawing/2014/main" id="{B1EAD0D0-90D9-1017-7A80-5FAC40DB1DF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8811" y="1487499"/>
              <a:ext cx="914400" cy="914400"/>
            </a:xfrm>
            <a:prstGeom prst="rect">
              <a:avLst/>
            </a:prstGeom>
          </p:spPr>
        </p:pic>
      </p:grpSp>
      <p:grpSp>
        <p:nvGrpSpPr>
          <p:cNvPr id="17" name="Gruppo 16">
            <a:extLst>
              <a:ext uri="{FF2B5EF4-FFF2-40B4-BE49-F238E27FC236}">
                <a16:creationId xmlns:a16="http://schemas.microsoft.com/office/drawing/2014/main" id="{CF6211F4-2275-208C-B185-71410350E4B1}"/>
              </a:ext>
            </a:extLst>
          </p:cNvPr>
          <p:cNvGrpSpPr/>
          <p:nvPr/>
        </p:nvGrpSpPr>
        <p:grpSpPr>
          <a:xfrm>
            <a:off x="4362450" y="804311"/>
            <a:ext cx="771398" cy="771398"/>
            <a:chOff x="5419725" y="1395337"/>
            <a:chExt cx="771398" cy="771398"/>
          </a:xfrm>
        </p:grpSpPr>
        <p:sp>
          <p:nvSpPr>
            <p:cNvPr id="14" name="Ovale 13">
              <a:extLst>
                <a:ext uri="{FF2B5EF4-FFF2-40B4-BE49-F238E27FC236}">
                  <a16:creationId xmlns:a16="http://schemas.microsoft.com/office/drawing/2014/main" id="{E5C6588F-BD26-3705-CA83-B17806CD3605}"/>
                </a:ext>
              </a:extLst>
            </p:cNvPr>
            <p:cNvSpPr>
              <a:spLocks noChangeAspect="1"/>
            </p:cNvSpPr>
            <p:nvPr/>
          </p:nvSpPr>
          <p:spPr>
            <a:xfrm>
              <a:off x="5419725" y="1395337"/>
              <a:ext cx="466598" cy="466598"/>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lang="it-IT" sz="1400" dirty="0">
                  <a:solidFill>
                    <a:schemeClr val="accent1"/>
                  </a:solidFill>
                  <a:sym typeface="Arial"/>
                </a:rPr>
                <a:t>app</a:t>
              </a:r>
              <a:endParaRPr kumimoji="0" lang="it-IT" sz="1400" b="0" i="0" u="none" strike="noStrike" cap="none" spc="0" normalizeH="0" baseline="0" dirty="0">
                <a:ln>
                  <a:noFill/>
                </a:ln>
                <a:solidFill>
                  <a:schemeClr val="accent1"/>
                </a:solidFill>
                <a:effectLst/>
                <a:uFillTx/>
                <a:latin typeface="+mn-lt"/>
                <a:ea typeface="+mn-ea"/>
                <a:cs typeface="+mn-cs"/>
                <a:sym typeface="Arial"/>
              </a:endParaRPr>
            </a:p>
          </p:txBody>
        </p:sp>
        <p:sp>
          <p:nvSpPr>
            <p:cNvPr id="15" name="Ovale 14">
              <a:extLst>
                <a:ext uri="{FF2B5EF4-FFF2-40B4-BE49-F238E27FC236}">
                  <a16:creationId xmlns:a16="http://schemas.microsoft.com/office/drawing/2014/main" id="{CBC28E59-3D93-C928-D3E2-7BEF6A56A458}"/>
                </a:ext>
              </a:extLst>
            </p:cNvPr>
            <p:cNvSpPr>
              <a:spLocks noChangeAspect="1"/>
            </p:cNvSpPr>
            <p:nvPr/>
          </p:nvSpPr>
          <p:spPr>
            <a:xfrm>
              <a:off x="5572125" y="1547737"/>
              <a:ext cx="466598" cy="466598"/>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lang="it-IT" sz="1400" dirty="0">
                  <a:solidFill>
                    <a:schemeClr val="accent1"/>
                  </a:solidFill>
                  <a:sym typeface="Arial"/>
                </a:rPr>
                <a:t>app</a:t>
              </a:r>
              <a:endParaRPr kumimoji="0" lang="it-IT" sz="1400" b="0" i="0" u="none" strike="noStrike" cap="none" spc="0" normalizeH="0" baseline="0" dirty="0">
                <a:ln>
                  <a:noFill/>
                </a:ln>
                <a:solidFill>
                  <a:schemeClr val="accent1"/>
                </a:solidFill>
                <a:effectLst/>
                <a:uFillTx/>
                <a:latin typeface="+mn-lt"/>
                <a:ea typeface="+mn-ea"/>
                <a:cs typeface="+mn-cs"/>
                <a:sym typeface="Arial"/>
              </a:endParaRPr>
            </a:p>
          </p:txBody>
        </p:sp>
        <p:sp>
          <p:nvSpPr>
            <p:cNvPr id="16" name="Ovale 15">
              <a:extLst>
                <a:ext uri="{FF2B5EF4-FFF2-40B4-BE49-F238E27FC236}">
                  <a16:creationId xmlns:a16="http://schemas.microsoft.com/office/drawing/2014/main" id="{58E2E91B-F2A6-365F-37FD-39BF0E433FB1}"/>
                </a:ext>
              </a:extLst>
            </p:cNvPr>
            <p:cNvSpPr>
              <a:spLocks noChangeAspect="1"/>
            </p:cNvSpPr>
            <p:nvPr/>
          </p:nvSpPr>
          <p:spPr>
            <a:xfrm>
              <a:off x="5724525" y="1700137"/>
              <a:ext cx="466598" cy="466598"/>
            </a:xfrm>
            <a:prstGeom prst="ellipse">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lang="it-IT" sz="1400" dirty="0">
                  <a:solidFill>
                    <a:schemeClr val="accent1"/>
                  </a:solidFill>
                  <a:sym typeface="Arial"/>
                </a:rPr>
                <a:t>app</a:t>
              </a:r>
              <a:endParaRPr kumimoji="0" lang="it-IT" sz="1400" b="0" i="0" u="none" strike="noStrike" cap="none" spc="0" normalizeH="0" baseline="0" dirty="0">
                <a:ln>
                  <a:noFill/>
                </a:ln>
                <a:solidFill>
                  <a:schemeClr val="accent1"/>
                </a:solidFill>
                <a:effectLst/>
                <a:uFillTx/>
                <a:latin typeface="+mn-lt"/>
                <a:ea typeface="+mn-ea"/>
                <a:cs typeface="+mn-cs"/>
                <a:sym typeface="Arial"/>
              </a:endParaRPr>
            </a:p>
          </p:txBody>
        </p:sp>
      </p:grpSp>
      <p:sp>
        <p:nvSpPr>
          <p:cNvPr id="46" name="Figura a mano libera: forma 45">
            <a:extLst>
              <a:ext uri="{FF2B5EF4-FFF2-40B4-BE49-F238E27FC236}">
                <a16:creationId xmlns:a16="http://schemas.microsoft.com/office/drawing/2014/main" id="{67EF7BF0-20E2-A803-4B7C-023DC6CA18BB}"/>
              </a:ext>
            </a:extLst>
          </p:cNvPr>
          <p:cNvSpPr/>
          <p:nvPr/>
        </p:nvSpPr>
        <p:spPr>
          <a:xfrm>
            <a:off x="2064755" y="2300741"/>
            <a:ext cx="1420310" cy="634946"/>
          </a:xfrm>
          <a:custGeom>
            <a:avLst/>
            <a:gdLst>
              <a:gd name="connsiteX0" fmla="*/ 1675788 w 1675788"/>
              <a:gd name="connsiteY0" fmla="*/ 0 h 623887"/>
              <a:gd name="connsiteX1" fmla="*/ 1437663 w 1675788"/>
              <a:gd name="connsiteY1" fmla="*/ 180975 h 623887"/>
              <a:gd name="connsiteX2" fmla="*/ 342288 w 1675788"/>
              <a:gd name="connsiteY2" fmla="*/ 257175 h 623887"/>
              <a:gd name="connsiteX3" fmla="*/ 23200 w 1675788"/>
              <a:gd name="connsiteY3" fmla="*/ 623887 h 623887"/>
            </a:gdLst>
            <a:ahLst/>
            <a:cxnLst>
              <a:cxn ang="0">
                <a:pos x="connsiteX0" y="connsiteY0"/>
              </a:cxn>
              <a:cxn ang="0">
                <a:pos x="connsiteX1" y="connsiteY1"/>
              </a:cxn>
              <a:cxn ang="0">
                <a:pos x="connsiteX2" y="connsiteY2"/>
              </a:cxn>
              <a:cxn ang="0">
                <a:pos x="connsiteX3" y="connsiteY3"/>
              </a:cxn>
            </a:cxnLst>
            <a:rect l="l" t="t" r="r" b="b"/>
            <a:pathLst>
              <a:path w="1675788" h="623887">
                <a:moveTo>
                  <a:pt x="1675788" y="0"/>
                </a:moveTo>
                <a:cubicBezTo>
                  <a:pt x="1667850" y="69056"/>
                  <a:pt x="1659913" y="138113"/>
                  <a:pt x="1437663" y="180975"/>
                </a:cubicBezTo>
                <a:cubicBezTo>
                  <a:pt x="1215413" y="223837"/>
                  <a:pt x="578032" y="183356"/>
                  <a:pt x="342288" y="257175"/>
                </a:cubicBezTo>
                <a:cubicBezTo>
                  <a:pt x="106544" y="330994"/>
                  <a:pt x="-64112" y="592137"/>
                  <a:pt x="23200" y="623887"/>
                </a:cubicBezTo>
              </a:path>
            </a:pathLst>
          </a:custGeom>
          <a:noFill/>
          <a:ln w="38100" cap="flat">
            <a:solidFill>
              <a:schemeClr val="accent1"/>
            </a:solidFill>
            <a:prstDash val="solid"/>
            <a:round/>
            <a:tailEnd type="triangl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it-IT" sz="1800" b="0" i="0" u="none" strike="noStrike" cap="none" spc="0" normalizeH="0" baseline="0">
              <a:ln>
                <a:noFill/>
              </a:ln>
              <a:solidFill>
                <a:srgbClr val="000000"/>
              </a:solidFill>
              <a:effectLst/>
              <a:uFillTx/>
            </a:endParaRPr>
          </a:p>
        </p:txBody>
      </p:sp>
      <p:sp>
        <p:nvSpPr>
          <p:cNvPr id="47" name="CasellaDiTesto 46">
            <a:extLst>
              <a:ext uri="{FF2B5EF4-FFF2-40B4-BE49-F238E27FC236}">
                <a16:creationId xmlns:a16="http://schemas.microsoft.com/office/drawing/2014/main" id="{BAB31463-74F7-F274-0B16-8E347BA84B6E}"/>
              </a:ext>
            </a:extLst>
          </p:cNvPr>
          <p:cNvSpPr txBox="1"/>
          <p:nvPr/>
        </p:nvSpPr>
        <p:spPr>
          <a:xfrm rot="19335669">
            <a:off x="1619030" y="2111967"/>
            <a:ext cx="762000"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1200" b="0" i="1" u="none" strike="noStrike" cap="none" spc="0" normalizeH="0" baseline="0" dirty="0">
                <a:ln>
                  <a:noFill/>
                </a:ln>
                <a:solidFill>
                  <a:schemeClr val="accent1"/>
                </a:solidFill>
                <a:effectLst/>
                <a:uFillTx/>
                <a:latin typeface="+mn-lt"/>
                <a:ea typeface="+mn-ea"/>
                <a:cs typeface="+mn-cs"/>
                <a:sym typeface="Arial"/>
              </a:rPr>
              <a:t>Speed change requests</a:t>
            </a:r>
          </a:p>
        </p:txBody>
      </p:sp>
      <p:sp>
        <p:nvSpPr>
          <p:cNvPr id="8" name="CasellaDiTesto 7">
            <a:extLst>
              <a:ext uri="{FF2B5EF4-FFF2-40B4-BE49-F238E27FC236}">
                <a16:creationId xmlns:a16="http://schemas.microsoft.com/office/drawing/2014/main" id="{92AB89C8-BE1D-4E62-D563-0148E80D3433}"/>
              </a:ext>
            </a:extLst>
          </p:cNvPr>
          <p:cNvSpPr txBox="1"/>
          <p:nvPr/>
        </p:nvSpPr>
        <p:spPr>
          <a:xfrm>
            <a:off x="2939669" y="951544"/>
            <a:ext cx="1132181"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1400" b="0" i="1" u="none" strike="noStrike" cap="none" spc="0" normalizeH="0" baseline="0" dirty="0">
                <a:ln>
                  <a:noFill/>
                </a:ln>
                <a:solidFill>
                  <a:schemeClr val="accent1"/>
                </a:solidFill>
                <a:effectLst/>
                <a:uFillTx/>
                <a:latin typeface="+mn-lt"/>
                <a:ea typeface="+mn-ea"/>
                <a:cs typeface="+mn-cs"/>
                <a:sym typeface="Arial"/>
              </a:rPr>
              <a:t>Market demand data</a:t>
            </a:r>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2E8C1A01-50D1-BAC2-9D4A-328368A15663}"/>
                  </a:ext>
                </a:extLst>
              </p:cNvPr>
              <p:cNvSpPr txBox="1"/>
              <p:nvPr/>
            </p:nvSpPr>
            <p:spPr>
              <a:xfrm>
                <a:off x="5862636" y="1500119"/>
                <a:ext cx="6013938" cy="5618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2438400" hangingPunct="0"/>
                <a14:m>
                  <m:oMathPara xmlns:m="http://schemas.openxmlformats.org/officeDocument/2006/math">
                    <m:oMathParaPr>
                      <m:jc m:val="centerGroup"/>
                    </m:oMathParaPr>
                    <m:oMath xmlns:m="http://schemas.openxmlformats.org/officeDocument/2006/math">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𝑊𝑒𝑖𝑔h𝑡𝑒𝑑</m:t>
                      </m:r>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 </m:t>
                      </m:r>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𝑂𝐸𝐸</m:t>
                      </m:r>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 </m:t>
                      </m:r>
                      <m:nary>
                        <m:naryPr>
                          <m:chr m:val="∑"/>
                          <m:limLoc m:val="subSup"/>
                          <m:ctrlP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ctrlPr>
                        </m:naryPr>
                        <m:sub>
                          <m:r>
                            <m:rPr>
                              <m:brk m:alnAt="25"/>
                            </m:rP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𝑖</m:t>
                          </m:r>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=1</m:t>
                          </m:r>
                        </m:sub>
                        <m:sup>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𝑛</m:t>
                          </m:r>
                        </m:sup>
                        <m:e>
                          <m:sSub>
                            <m:sSubPr>
                              <m:ctrlP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ctrlPr>
                            </m:sSubPr>
                            <m:e>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𝑂𝐸𝐸</m:t>
                              </m:r>
                            </m:e>
                            <m:sub>
                              <m:r>
                                <a:rPr kumimoji="0" lang="it-IT" b="0" i="1" u="none" strike="noStrike" cap="none" spc="0" normalizeH="0" baseline="0" smtClean="0">
                                  <a:ln>
                                    <a:noFill/>
                                  </a:ln>
                                  <a:solidFill>
                                    <a:schemeClr val="accent1"/>
                                  </a:solidFill>
                                  <a:effectLst/>
                                  <a:uFillTx/>
                                  <a:latin typeface="Cambria Math" panose="02040503050406030204" pitchFamily="18" charset="0"/>
                                  <a:sym typeface="Arial"/>
                                </a:rPr>
                                <m:t>𝑖</m:t>
                              </m:r>
                            </m:sub>
                          </m:sSub>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 </m:t>
                          </m:r>
                          <m:f>
                            <m:fPr>
                              <m:ctrlP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ctrlPr>
                            </m:fPr>
                            <m:num>
                              <m:sSub>
                                <m:sSubPr>
                                  <m:ctrlP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ctrlPr>
                                </m:sSubPr>
                                <m:e>
                                  <m:r>
                                    <a:rPr lang="it-IT" i="1">
                                      <a:solidFill>
                                        <a:schemeClr val="accent1"/>
                                      </a:solidFill>
                                      <a:latin typeface="Cambria Math" panose="02040503050406030204" pitchFamily="18" charset="0"/>
                                      <a:ea typeface="Cambria Math" panose="02040503050406030204" pitchFamily="18" charset="0"/>
                                      <a:sym typeface="Arial"/>
                                    </a:rPr>
                                    <m:t>𝑛𝑒𝑡</m:t>
                                  </m:r>
                                  <m:r>
                                    <a:rPr lang="it-IT" i="1">
                                      <a:solidFill>
                                        <a:schemeClr val="accent1"/>
                                      </a:solidFill>
                                      <a:latin typeface="Cambria Math" panose="02040503050406030204" pitchFamily="18" charset="0"/>
                                      <a:ea typeface="Cambria Math" panose="02040503050406030204" pitchFamily="18" charset="0"/>
                                      <a:sym typeface="Arial"/>
                                    </a:rPr>
                                    <m:t> </m:t>
                                  </m:r>
                                  <m:r>
                                    <a:rPr lang="it-IT" i="1">
                                      <a:solidFill>
                                        <a:schemeClr val="accent1"/>
                                      </a:solidFill>
                                      <a:latin typeface="Cambria Math" panose="02040503050406030204" pitchFamily="18" charset="0"/>
                                      <a:ea typeface="Cambria Math" panose="02040503050406030204" pitchFamily="18" charset="0"/>
                                      <a:sym typeface="Arial"/>
                                    </a:rPr>
                                    <m:t>𝑎𝑣𝑎𝑖𝑙𝑎𝑏𝑙𝑒</m:t>
                                  </m:r>
                                  <m:r>
                                    <a:rPr lang="it-IT" i="1">
                                      <a:solidFill>
                                        <a:schemeClr val="accent1"/>
                                      </a:solidFill>
                                      <a:latin typeface="Cambria Math" panose="02040503050406030204" pitchFamily="18" charset="0"/>
                                      <a:ea typeface="Cambria Math" panose="02040503050406030204" pitchFamily="18" charset="0"/>
                                      <a:sym typeface="Arial"/>
                                    </a:rPr>
                                    <m:t> </m:t>
                                  </m:r>
                                  <m:r>
                                    <a:rPr lang="it-IT" i="1">
                                      <a:solidFill>
                                        <a:schemeClr val="accent1"/>
                                      </a:solidFill>
                                      <a:latin typeface="Cambria Math" panose="02040503050406030204" pitchFamily="18" charset="0"/>
                                      <a:ea typeface="Cambria Math" panose="02040503050406030204" pitchFamily="18" charset="0"/>
                                      <a:sym typeface="Arial"/>
                                    </a:rPr>
                                    <m:t>𝑡𝑖𝑚𝑒</m:t>
                                  </m:r>
                                </m:e>
                                <m:sub>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𝑖</m:t>
                                  </m:r>
                                </m:sub>
                              </m:sSub>
                            </m:num>
                            <m:den>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𝑡𝑜𝑡𝑎𝑙</m:t>
                              </m:r>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 </m:t>
                              </m:r>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𝑛𝑒𝑡</m:t>
                              </m:r>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 </m:t>
                              </m:r>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𝑎𝑣𝑎𝑖𝑙𝑎𝑏𝑙𝑒</m:t>
                              </m:r>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 </m:t>
                              </m:r>
                              <m:r>
                                <a:rPr kumimoji="0" lang="it-IT" b="0" i="1" u="none" strike="noStrike" cap="none" spc="0" normalizeH="0" baseline="0" smtClean="0">
                                  <a:ln>
                                    <a:noFill/>
                                  </a:ln>
                                  <a:solidFill>
                                    <a:schemeClr val="accent1"/>
                                  </a:solidFill>
                                  <a:effectLst/>
                                  <a:uFillTx/>
                                  <a:latin typeface="Cambria Math" panose="02040503050406030204" pitchFamily="18" charset="0"/>
                                  <a:ea typeface="Cambria Math" panose="02040503050406030204" pitchFamily="18" charset="0"/>
                                  <a:sym typeface="Arial"/>
                                </a:rPr>
                                <m:t>𝑡𝑖𝑚𝑒</m:t>
                              </m:r>
                            </m:den>
                          </m:f>
                        </m:e>
                      </m:nary>
                    </m:oMath>
                  </m:oMathPara>
                </a14:m>
                <a:endParaRPr kumimoji="0" lang="en-GB" b="0" i="1" u="none" strike="noStrike" cap="none" spc="0" normalizeH="0" baseline="0" dirty="0">
                  <a:ln>
                    <a:noFill/>
                  </a:ln>
                  <a:solidFill>
                    <a:schemeClr val="accent1"/>
                  </a:solidFill>
                  <a:effectLst/>
                  <a:uFillTx/>
                  <a:sym typeface="Arial"/>
                </a:endParaRPr>
              </a:p>
            </p:txBody>
          </p:sp>
        </mc:Choice>
        <mc:Fallback xmlns="">
          <p:sp>
            <p:nvSpPr>
              <p:cNvPr id="19" name="CasellaDiTesto 18">
                <a:extLst>
                  <a:ext uri="{FF2B5EF4-FFF2-40B4-BE49-F238E27FC236}">
                    <a16:creationId xmlns:a16="http://schemas.microsoft.com/office/drawing/2014/main" id="{2E8C1A01-50D1-BAC2-9D4A-328368A15663}"/>
                  </a:ext>
                </a:extLst>
              </p:cNvPr>
              <p:cNvSpPr txBox="1">
                <a:spLocks noRot="1" noChangeAspect="1" noMove="1" noResize="1" noEditPoints="1" noAdjustHandles="1" noChangeArrowheads="1" noChangeShapeType="1" noTextEdit="1"/>
              </p:cNvSpPr>
              <p:nvPr/>
            </p:nvSpPr>
            <p:spPr>
              <a:xfrm>
                <a:off x="5862636" y="1500119"/>
                <a:ext cx="6013938" cy="561820"/>
              </a:xfrm>
              <a:prstGeom prst="rect">
                <a:avLst/>
              </a:prstGeom>
              <a:blipFill>
                <a:blip r:embed="rId7"/>
                <a:stretch>
                  <a:fillRect/>
                </a:stretch>
              </a:blipFill>
              <a:ln w="12700" cap="flat">
                <a:noFill/>
                <a:miter lim="400000"/>
              </a:ln>
              <a:effectLst/>
            </p:spPr>
            <p:txBody>
              <a:bodyPr/>
              <a:lstStyle/>
              <a:p>
                <a:r>
                  <a:rPr lang="it-IT">
                    <a:noFill/>
                  </a:rPr>
                  <a:t> </a:t>
                </a:r>
              </a:p>
            </p:txBody>
          </p:sp>
        </mc:Fallback>
      </mc:AlternateContent>
    </p:spTree>
    <p:extLst>
      <p:ext uri="{BB962C8B-B14F-4D97-AF65-F5344CB8AC3E}">
        <p14:creationId xmlns:p14="http://schemas.microsoft.com/office/powerpoint/2010/main" val="4132643976"/>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GB" sz="3200" dirty="0"/>
              <a:t>Industrial Technologies State of the Art</a:t>
            </a:r>
          </a:p>
        </p:txBody>
      </p:sp>
      <p:grpSp>
        <p:nvGrpSpPr>
          <p:cNvPr id="12" name="Gruppo 11">
            <a:extLst>
              <a:ext uri="{FF2B5EF4-FFF2-40B4-BE49-F238E27FC236}">
                <a16:creationId xmlns:a16="http://schemas.microsoft.com/office/drawing/2014/main" id="{91FED197-9954-2697-D658-E03C33302348}"/>
              </a:ext>
            </a:extLst>
          </p:cNvPr>
          <p:cNvGrpSpPr/>
          <p:nvPr/>
        </p:nvGrpSpPr>
        <p:grpSpPr>
          <a:xfrm>
            <a:off x="350553" y="992054"/>
            <a:ext cx="6502421" cy="2285238"/>
            <a:chOff x="350553" y="992054"/>
            <a:chExt cx="6502421" cy="2285238"/>
          </a:xfrm>
        </p:grpSpPr>
        <p:pic>
          <p:nvPicPr>
            <p:cNvPr id="5" name="Immagine 4">
              <a:extLst>
                <a:ext uri="{FF2B5EF4-FFF2-40B4-BE49-F238E27FC236}">
                  <a16:creationId xmlns:a16="http://schemas.microsoft.com/office/drawing/2014/main" id="{7B021488-0E8F-B2D0-E4D2-09AA11A69DC2}"/>
                </a:ext>
              </a:extLst>
            </p:cNvPr>
            <p:cNvPicPr>
              <a:picLocks noChangeAspect="1"/>
            </p:cNvPicPr>
            <p:nvPr/>
          </p:nvPicPr>
          <p:blipFill>
            <a:blip r:embed="rId3"/>
            <a:stretch>
              <a:fillRect/>
            </a:stretch>
          </p:blipFill>
          <p:spPr>
            <a:xfrm>
              <a:off x="350553" y="998019"/>
              <a:ext cx="4452677" cy="2279273"/>
            </a:xfrm>
            <a:prstGeom prst="rect">
              <a:avLst/>
            </a:prstGeom>
            <a:ln>
              <a:solidFill>
                <a:srgbClr val="5583A0"/>
              </a:solidFill>
            </a:ln>
          </p:spPr>
        </p:pic>
        <p:sp>
          <p:nvSpPr>
            <p:cNvPr id="4" name="Segnaposto testo 2">
              <a:extLst>
                <a:ext uri="{FF2B5EF4-FFF2-40B4-BE49-F238E27FC236}">
                  <a16:creationId xmlns:a16="http://schemas.microsoft.com/office/drawing/2014/main" id="{98B4A620-1223-8420-80AB-F7C3E28BE286}"/>
                </a:ext>
              </a:extLst>
            </p:cNvPr>
            <p:cNvSpPr txBox="1">
              <a:spLocks/>
            </p:cNvSpPr>
            <p:nvPr/>
          </p:nvSpPr>
          <p:spPr>
            <a:xfrm>
              <a:off x="4803230" y="992054"/>
              <a:ext cx="2049744" cy="228523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buNone/>
              </a:pPr>
              <a:r>
                <a:rPr lang="en-GB" sz="1600" kern="0" dirty="0"/>
                <a:t>Additional filters:</a:t>
              </a:r>
            </a:p>
            <a:p>
              <a:r>
                <a:rPr lang="en-GB" sz="1600" kern="0" dirty="0"/>
                <a:t>From 2015 to 2022</a:t>
              </a:r>
            </a:p>
            <a:p>
              <a:pPr marL="73025" indent="0">
                <a:buNone/>
              </a:pPr>
              <a:r>
                <a:rPr lang="en-GB" sz="1600" kern="0" dirty="0"/>
                <a:t>Results: </a:t>
              </a:r>
            </a:p>
            <a:p>
              <a:r>
                <a:rPr lang="en-GB" sz="1600" kern="0" dirty="0"/>
                <a:t>989 articles collected</a:t>
              </a:r>
            </a:p>
          </p:txBody>
        </p:sp>
      </p:grpSp>
      <p:pic>
        <p:nvPicPr>
          <p:cNvPr id="6" name="Immagine 5">
            <a:extLst>
              <a:ext uri="{FF2B5EF4-FFF2-40B4-BE49-F238E27FC236}">
                <a16:creationId xmlns:a16="http://schemas.microsoft.com/office/drawing/2014/main" id="{F6C78F31-1360-35CA-ACCC-2806C2289AE2}"/>
              </a:ext>
            </a:extLst>
          </p:cNvPr>
          <p:cNvPicPr>
            <a:picLocks noChangeAspect="1"/>
          </p:cNvPicPr>
          <p:nvPr/>
        </p:nvPicPr>
        <p:blipFill>
          <a:blip r:embed="rId4"/>
          <a:stretch>
            <a:fillRect/>
          </a:stretch>
        </p:blipFill>
        <p:spPr>
          <a:xfrm>
            <a:off x="7301741" y="992053"/>
            <a:ext cx="4452677" cy="2285236"/>
          </a:xfrm>
          <a:prstGeom prst="rect">
            <a:avLst/>
          </a:prstGeom>
          <a:ln>
            <a:solidFill>
              <a:srgbClr val="5583A0"/>
            </a:solidFill>
          </a:ln>
        </p:spPr>
      </p:pic>
      <p:sp>
        <p:nvSpPr>
          <p:cNvPr id="8" name="CasellaDiTesto 7">
            <a:extLst>
              <a:ext uri="{FF2B5EF4-FFF2-40B4-BE49-F238E27FC236}">
                <a16:creationId xmlns:a16="http://schemas.microsoft.com/office/drawing/2014/main" id="{ED51C151-76A6-8210-2B8B-239ECB2AA691}"/>
              </a:ext>
            </a:extLst>
          </p:cNvPr>
          <p:cNvSpPr txBox="1">
            <a:spLocks noChangeAspect="1"/>
          </p:cNvSpPr>
          <p:nvPr/>
        </p:nvSpPr>
        <p:spPr>
          <a:xfrm>
            <a:off x="169683" y="3277290"/>
            <a:ext cx="5926315" cy="31134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noAutofit/>
          </a:bodyPr>
          <a:lstStyle/>
          <a:p>
            <a:pPr marL="73025" defTabSz="1219200">
              <a:lnSpc>
                <a:spcPct val="115000"/>
              </a:lnSpc>
              <a:spcBef>
                <a:spcPts val="600"/>
              </a:spcBef>
              <a:buClr>
                <a:schemeClr val="accent1"/>
              </a:buClr>
              <a:buSzPct val="100000"/>
            </a:pPr>
            <a:r>
              <a:rPr lang="en-GB" sz="1600" b="1" i="1" u="sng" kern="0" dirty="0">
                <a:solidFill>
                  <a:schemeClr val="accent1"/>
                </a:solidFill>
                <a:latin typeface="Helvetica Neue"/>
                <a:sym typeface="Helvetica Neue"/>
              </a:rPr>
              <a:t>Keyword groups:</a:t>
            </a:r>
          </a:p>
          <a:p>
            <a:pPr marL="479913" indent="-406888" defTabSz="1219200">
              <a:lnSpc>
                <a:spcPct val="115000"/>
              </a:lnSpc>
              <a:spcBef>
                <a:spcPts val="600"/>
              </a:spcBef>
              <a:buClr>
                <a:schemeClr val="accent1"/>
              </a:buClr>
              <a:buSzPct val="100000"/>
              <a:buFont typeface="Helvetica"/>
              <a:buChar char="●"/>
            </a:pPr>
            <a:r>
              <a:rPr lang="en-GB" sz="1600" kern="0" dirty="0">
                <a:solidFill>
                  <a:schemeClr val="accent1"/>
                </a:solidFill>
                <a:latin typeface="Helvetica Neue"/>
                <a:sym typeface="Helvetica Neue"/>
              </a:rPr>
              <a:t>Group 1: industrial </a:t>
            </a:r>
            <a:r>
              <a:rPr lang="en-GB" sz="1600" b="1" i="1" kern="0" dirty="0">
                <a:solidFill>
                  <a:schemeClr val="accent1"/>
                </a:solidFill>
                <a:latin typeface="Helvetica Neue"/>
                <a:sym typeface="Helvetica Neue"/>
              </a:rPr>
              <a:t>physical</a:t>
            </a:r>
            <a:r>
              <a:rPr lang="en-GB" sz="1600" kern="0" dirty="0">
                <a:solidFill>
                  <a:schemeClr val="accent1"/>
                </a:solidFill>
                <a:latin typeface="Helvetica Neue"/>
                <a:sym typeface="Helvetica Neue"/>
              </a:rPr>
              <a:t> architectures components</a:t>
            </a:r>
          </a:p>
          <a:p>
            <a:pPr marL="937113" lvl="1" indent="-406888" defTabSz="1219200">
              <a:lnSpc>
                <a:spcPct val="115000"/>
              </a:lnSpc>
              <a:spcBef>
                <a:spcPts val="600"/>
              </a:spcBef>
              <a:buClr>
                <a:schemeClr val="accent1"/>
              </a:buClr>
              <a:buSzPct val="100000"/>
              <a:buFont typeface="Courier New" panose="02070309020205020404" pitchFamily="49" charset="0"/>
              <a:buChar char="o"/>
            </a:pPr>
            <a:r>
              <a:rPr lang="en-GB" sz="1600" kern="0" dirty="0">
                <a:solidFill>
                  <a:schemeClr val="accent1"/>
                </a:solidFill>
                <a:latin typeface="Helvetica Neue"/>
                <a:sym typeface="Helvetica Neue"/>
              </a:rPr>
              <a:t>Layout</a:t>
            </a:r>
          </a:p>
          <a:p>
            <a:pPr marL="937113" lvl="1" indent="-406888" defTabSz="1219200">
              <a:lnSpc>
                <a:spcPct val="115000"/>
              </a:lnSpc>
              <a:spcBef>
                <a:spcPts val="600"/>
              </a:spcBef>
              <a:buClr>
                <a:schemeClr val="accent1"/>
              </a:buClr>
              <a:buSzPct val="100000"/>
              <a:buFont typeface="Courier New" panose="02070309020205020404" pitchFamily="49" charset="0"/>
              <a:buChar char="o"/>
            </a:pPr>
            <a:r>
              <a:rPr lang="en-GB" sz="1600" kern="0" dirty="0">
                <a:solidFill>
                  <a:schemeClr val="accent1"/>
                </a:solidFill>
                <a:latin typeface="Helvetica Neue"/>
                <a:sym typeface="Helvetica Neue"/>
              </a:rPr>
              <a:t>OPP - </a:t>
            </a:r>
            <a:r>
              <a:rPr lang="en-GB" sz="1600" i="1" kern="0" dirty="0">
                <a:solidFill>
                  <a:schemeClr val="accent1"/>
                </a:solidFill>
                <a:latin typeface="Helvetica Neue"/>
                <a:sym typeface="Helvetica Neue"/>
              </a:rPr>
              <a:t>Order Penetration Point </a:t>
            </a:r>
            <a:r>
              <a:rPr lang="en-GB" sz="1600" kern="0" dirty="0">
                <a:solidFill>
                  <a:schemeClr val="accent1"/>
                </a:solidFill>
                <a:latin typeface="Helvetica Neue"/>
                <a:sym typeface="Helvetica Neue"/>
              </a:rPr>
              <a:t>or CODP - </a:t>
            </a:r>
            <a:r>
              <a:rPr lang="en-GB" sz="1600" i="1" kern="0" dirty="0">
                <a:solidFill>
                  <a:schemeClr val="accent1"/>
                </a:solidFill>
                <a:latin typeface="Helvetica Neue"/>
                <a:sym typeface="Helvetica Neue"/>
              </a:rPr>
              <a:t>Customer Order Decoupling Point</a:t>
            </a:r>
          </a:p>
          <a:p>
            <a:pPr marL="479913" indent="-406888" defTabSz="1219200">
              <a:lnSpc>
                <a:spcPct val="115000"/>
              </a:lnSpc>
              <a:spcBef>
                <a:spcPts val="600"/>
              </a:spcBef>
              <a:buClr>
                <a:schemeClr val="accent1"/>
              </a:buClr>
              <a:buSzPct val="100000"/>
              <a:buFont typeface="Helvetica"/>
              <a:buChar char="●"/>
            </a:pPr>
            <a:r>
              <a:rPr lang="en-GB" sz="1600" kern="0" dirty="0">
                <a:solidFill>
                  <a:schemeClr val="accent1"/>
                </a:solidFill>
                <a:latin typeface="Helvetica Neue"/>
                <a:sym typeface="Helvetica Neue"/>
              </a:rPr>
              <a:t>Group 2: technologies for industrial </a:t>
            </a:r>
            <a:r>
              <a:rPr lang="en-GB" sz="1600" b="1" i="1" kern="0" dirty="0">
                <a:solidFill>
                  <a:schemeClr val="accent1"/>
                </a:solidFill>
                <a:latin typeface="Helvetica Neue"/>
                <a:sym typeface="Helvetica Neue"/>
              </a:rPr>
              <a:t>digitalization</a:t>
            </a:r>
          </a:p>
        </p:txBody>
      </p:sp>
      <p:sp>
        <p:nvSpPr>
          <p:cNvPr id="11" name="CasellaDiTesto 10">
            <a:extLst>
              <a:ext uri="{FF2B5EF4-FFF2-40B4-BE49-F238E27FC236}">
                <a16:creationId xmlns:a16="http://schemas.microsoft.com/office/drawing/2014/main" id="{7D399AAB-4308-58C4-170A-6E5051978BCF}"/>
              </a:ext>
            </a:extLst>
          </p:cNvPr>
          <p:cNvSpPr txBox="1">
            <a:spLocks/>
          </p:cNvSpPr>
          <p:nvPr/>
        </p:nvSpPr>
        <p:spPr>
          <a:xfrm>
            <a:off x="6096001" y="3429000"/>
            <a:ext cx="5926316" cy="2703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chor="ctr">
            <a:noAutofit/>
          </a:bodyPr>
          <a:lstStyle/>
          <a:p>
            <a:pPr defTabSz="1219200">
              <a:lnSpc>
                <a:spcPct val="115000"/>
              </a:lnSpc>
              <a:spcBef>
                <a:spcPts val="600"/>
              </a:spcBef>
              <a:buClr>
                <a:schemeClr val="accent1"/>
              </a:buClr>
              <a:buSzPct val="100000"/>
            </a:pPr>
            <a:r>
              <a:rPr lang="en-US" sz="1700" b="1" i="1" u="sng" kern="0" dirty="0">
                <a:solidFill>
                  <a:srgbClr val="E53C25"/>
                </a:solidFill>
                <a:latin typeface="Helvetica Neue"/>
                <a:sym typeface="Helvetica Neue"/>
              </a:rPr>
              <a:t>Takeaways:</a:t>
            </a:r>
            <a:r>
              <a:rPr lang="en-US" sz="1700" b="1" i="1" u="sng" kern="0" dirty="0">
                <a:solidFill>
                  <a:schemeClr val="accent1"/>
                </a:solidFill>
                <a:latin typeface="Helvetica Neue"/>
                <a:sym typeface="Helvetica Neue"/>
              </a:rPr>
              <a:t> </a:t>
            </a:r>
          </a:p>
          <a:p>
            <a:pPr marL="479913" indent="-406888" defTabSz="1219200">
              <a:lnSpc>
                <a:spcPct val="115000"/>
              </a:lnSpc>
              <a:spcBef>
                <a:spcPts val="600"/>
              </a:spcBef>
              <a:buClr>
                <a:schemeClr val="accent1"/>
              </a:buClr>
              <a:buSzPct val="100000"/>
              <a:buFont typeface="Helvetica"/>
              <a:buChar char="●"/>
            </a:pPr>
            <a:r>
              <a:rPr lang="en-US" sz="1600" kern="0" dirty="0">
                <a:solidFill>
                  <a:schemeClr val="accent1"/>
                </a:solidFill>
                <a:latin typeface="Helvetica Neue"/>
                <a:sym typeface="Helvetica Neue"/>
              </a:rPr>
              <a:t>Two </a:t>
            </a:r>
            <a:r>
              <a:rPr lang="en-US" sz="1600" b="1" kern="0" dirty="0">
                <a:solidFill>
                  <a:schemeClr val="accent1"/>
                </a:solidFill>
                <a:latin typeface="Helvetica Neue"/>
                <a:sym typeface="Helvetica Neue"/>
              </a:rPr>
              <a:t>most researched topics</a:t>
            </a:r>
            <a:r>
              <a:rPr lang="en-US" sz="1600" kern="0" dirty="0">
                <a:solidFill>
                  <a:schemeClr val="accent1"/>
                </a:solidFill>
                <a:latin typeface="Helvetica Neue"/>
                <a:sym typeface="Helvetica Neue"/>
              </a:rPr>
              <a:t> are </a:t>
            </a:r>
            <a:r>
              <a:rPr lang="en-US" sz="1600" b="1" kern="0" dirty="0">
                <a:solidFill>
                  <a:schemeClr val="accent1"/>
                </a:solidFill>
                <a:latin typeface="Helvetica Neue"/>
                <a:sym typeface="Helvetica Neue"/>
              </a:rPr>
              <a:t>scheduling, </a:t>
            </a:r>
            <a:r>
              <a:rPr lang="en-US" sz="1600" kern="0" dirty="0">
                <a:solidFill>
                  <a:schemeClr val="accent1"/>
                </a:solidFill>
                <a:latin typeface="Helvetica Neue"/>
                <a:sym typeface="Helvetica Neue"/>
              </a:rPr>
              <a:t>and </a:t>
            </a:r>
            <a:r>
              <a:rPr lang="en-US" sz="1600" b="1" kern="0" dirty="0">
                <a:solidFill>
                  <a:schemeClr val="accent1"/>
                </a:solidFill>
                <a:latin typeface="Helvetica Neue"/>
                <a:sym typeface="Helvetica Neue"/>
              </a:rPr>
              <a:t>operations control</a:t>
            </a:r>
            <a:r>
              <a:rPr lang="en-US" sz="1600" kern="0" dirty="0">
                <a:solidFill>
                  <a:schemeClr val="accent1"/>
                </a:solidFill>
                <a:latin typeface="Helvetica Neue"/>
                <a:sym typeface="Helvetica Neue"/>
              </a:rPr>
              <a:t> supported by technologies involved, i.e., </a:t>
            </a:r>
            <a:r>
              <a:rPr lang="en-US" sz="1600" b="1" kern="0" dirty="0">
                <a:solidFill>
                  <a:schemeClr val="accent1"/>
                </a:solidFill>
                <a:latin typeface="Helvetica Neue"/>
                <a:sym typeface="Helvetica Neue"/>
              </a:rPr>
              <a:t>AI</a:t>
            </a:r>
            <a:r>
              <a:rPr lang="en-US" sz="1600" kern="0" dirty="0">
                <a:solidFill>
                  <a:schemeClr val="accent1"/>
                </a:solidFill>
                <a:latin typeface="Helvetica Neue"/>
                <a:sym typeface="Helvetica Neue"/>
              </a:rPr>
              <a:t> and </a:t>
            </a:r>
            <a:r>
              <a:rPr lang="en-US" sz="1600" b="1" kern="0" dirty="0">
                <a:solidFill>
                  <a:schemeClr val="accent1"/>
                </a:solidFill>
                <a:latin typeface="Helvetica Neue"/>
                <a:sym typeface="Helvetica Neue"/>
              </a:rPr>
              <a:t>Agents</a:t>
            </a:r>
            <a:r>
              <a:rPr lang="en-US" sz="1600" kern="0" dirty="0">
                <a:solidFill>
                  <a:schemeClr val="accent1"/>
                </a:solidFill>
                <a:latin typeface="Helvetica Neue"/>
                <a:sym typeface="Helvetica Neue"/>
              </a:rPr>
              <a:t>;</a:t>
            </a:r>
          </a:p>
          <a:p>
            <a:pPr marL="479913" indent="-406888" defTabSz="1219200">
              <a:lnSpc>
                <a:spcPct val="115000"/>
              </a:lnSpc>
              <a:spcBef>
                <a:spcPts val="600"/>
              </a:spcBef>
              <a:buClr>
                <a:schemeClr val="accent1"/>
              </a:buClr>
              <a:buSzPct val="100000"/>
              <a:buFont typeface="Helvetica"/>
              <a:buChar char="●"/>
            </a:pPr>
            <a:r>
              <a:rPr lang="en-US" sz="1600" b="1" i="1" kern="0" dirty="0">
                <a:solidFill>
                  <a:schemeClr val="accent1"/>
                </a:solidFill>
                <a:latin typeface="Helvetica Neue"/>
                <a:sym typeface="Helvetica Neue"/>
              </a:rPr>
              <a:t>Interest around IoT </a:t>
            </a:r>
            <a:r>
              <a:rPr lang="en-US" sz="1600" i="1" kern="0" dirty="0">
                <a:solidFill>
                  <a:schemeClr val="accent1"/>
                </a:solidFill>
                <a:latin typeface="Helvetica Neue"/>
                <a:sym typeface="Helvetica Neue"/>
              </a:rPr>
              <a:t>and </a:t>
            </a:r>
            <a:r>
              <a:rPr lang="en-US" sz="1600" b="1" i="1" kern="0" dirty="0">
                <a:solidFill>
                  <a:schemeClr val="accent1"/>
                </a:solidFill>
                <a:latin typeface="Helvetica Neue"/>
                <a:sym typeface="Helvetica Neue"/>
              </a:rPr>
              <a:t>DTs is growing</a:t>
            </a:r>
            <a:r>
              <a:rPr lang="en-US" sz="1600" kern="0" dirty="0">
                <a:solidFill>
                  <a:schemeClr val="accent1"/>
                </a:solidFill>
                <a:latin typeface="Helvetica Neue"/>
                <a:sym typeface="Helvetica Neue"/>
              </a:rPr>
              <a:t>; </a:t>
            </a:r>
          </a:p>
          <a:p>
            <a:pPr marL="479913" indent="-406888" defTabSz="1219200">
              <a:lnSpc>
                <a:spcPct val="115000"/>
              </a:lnSpc>
              <a:spcBef>
                <a:spcPts val="600"/>
              </a:spcBef>
              <a:buClr>
                <a:schemeClr val="accent1"/>
              </a:buClr>
              <a:buSzPct val="100000"/>
              <a:buFont typeface="Helvetica"/>
              <a:buChar char="●"/>
            </a:pPr>
            <a:r>
              <a:rPr lang="en-US" sz="1600" b="1" kern="0" dirty="0">
                <a:solidFill>
                  <a:schemeClr val="accent1"/>
                </a:solidFill>
                <a:latin typeface="Helvetica Neue"/>
                <a:sym typeface="Helvetica Neue"/>
              </a:rPr>
              <a:t>Most of the scientific studies on intelligent applications are scenario-specific</a:t>
            </a:r>
            <a:r>
              <a:rPr lang="en-US" sz="1600" kern="0" dirty="0">
                <a:solidFill>
                  <a:schemeClr val="accent1"/>
                </a:solidFill>
                <a:latin typeface="Helvetica Neue"/>
                <a:sym typeface="Helvetica Neue"/>
              </a:rPr>
              <a:t>.</a:t>
            </a:r>
          </a:p>
        </p:txBody>
      </p:sp>
    </p:spTree>
    <p:extLst>
      <p:ext uri="{BB962C8B-B14F-4D97-AF65-F5344CB8AC3E}">
        <p14:creationId xmlns:p14="http://schemas.microsoft.com/office/powerpoint/2010/main" val="3389678725"/>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GB" dirty="0"/>
              <a:t>AI &amp; DT interaction – </a:t>
            </a:r>
            <a:r>
              <a:rPr lang="en-US" dirty="0"/>
              <a:t>Experimenting Embedded AI</a:t>
            </a:r>
            <a:endParaRPr lang="en-GB" dirty="0"/>
          </a:p>
        </p:txBody>
      </p:sp>
      <p:sp>
        <p:nvSpPr>
          <p:cNvPr id="6" name="Segnaposto testo 5">
            <a:extLst>
              <a:ext uri="{FF2B5EF4-FFF2-40B4-BE49-F238E27FC236}">
                <a16:creationId xmlns:a16="http://schemas.microsoft.com/office/drawing/2014/main" id="{AE8CF7CF-3D73-D7D4-2890-30EDCF7D93F6}"/>
              </a:ext>
            </a:extLst>
          </p:cNvPr>
          <p:cNvSpPr>
            <a:spLocks noGrp="1"/>
          </p:cNvSpPr>
          <p:nvPr>
            <p:ph type="body" sz="half" idx="1"/>
          </p:nvPr>
        </p:nvSpPr>
        <p:spPr>
          <a:xfrm>
            <a:off x="368156" y="1194758"/>
            <a:ext cx="6797964" cy="3078400"/>
          </a:xfrm>
        </p:spPr>
        <p:txBody>
          <a:bodyPr anchor="ctr"/>
          <a:lstStyle/>
          <a:p>
            <a:pPr marL="307975" lvl="1" indent="0">
              <a:buNone/>
            </a:pPr>
            <a:r>
              <a:rPr lang="en-GB" sz="1800" dirty="0"/>
              <a:t>Target: </a:t>
            </a:r>
          </a:p>
          <a:p>
            <a:pPr lvl="1">
              <a:spcBef>
                <a:spcPts val="600"/>
              </a:spcBef>
            </a:pPr>
            <a:r>
              <a:rPr lang="en-GB" sz="1800" b="1" dirty="0"/>
              <a:t>Integrate an Embedded AI</a:t>
            </a:r>
            <a:r>
              <a:rPr lang="en-GB" sz="1800" dirty="0"/>
              <a:t> pattern inside of a target DT of the </a:t>
            </a:r>
            <a:r>
              <a:rPr lang="en-GB" sz="1800" b="1" dirty="0"/>
              <a:t>realistic physical industrial environment </a:t>
            </a:r>
            <a:r>
              <a:rPr lang="en-GB" sz="1800" dirty="0"/>
              <a:t>(</a:t>
            </a:r>
            <a:r>
              <a:rPr lang="en-GB" sz="1800" i="1" dirty="0"/>
              <a:t>Fischertechnik</a:t>
            </a:r>
            <a:r>
              <a:rPr lang="en-GB" sz="1800" dirty="0"/>
              <a:t>); </a:t>
            </a:r>
          </a:p>
          <a:p>
            <a:pPr lvl="1">
              <a:spcBef>
                <a:spcPts val="600"/>
              </a:spcBef>
            </a:pPr>
            <a:r>
              <a:rPr lang="en-GB" sz="1800" dirty="0"/>
              <a:t>Test </a:t>
            </a:r>
            <a:r>
              <a:rPr lang="en-GB" sz="1800" i="1" dirty="0"/>
              <a:t>data augmentation </a:t>
            </a:r>
            <a:r>
              <a:rPr lang="en-GB" sz="1800" dirty="0"/>
              <a:t>for target DT through Embedded AI; </a:t>
            </a:r>
          </a:p>
          <a:p>
            <a:pPr lvl="1">
              <a:spcBef>
                <a:spcPts val="600"/>
              </a:spcBef>
            </a:pPr>
            <a:r>
              <a:rPr lang="en-GB" sz="1800" dirty="0"/>
              <a:t>Implement </a:t>
            </a:r>
            <a:r>
              <a:rPr lang="en-GB" sz="1800" b="1" dirty="0"/>
              <a:t>physical assets coordination based on the DT ecosystem </a:t>
            </a:r>
            <a:r>
              <a:rPr lang="en-GB" sz="1800" dirty="0"/>
              <a:t>with Embedded AI in the loop.</a:t>
            </a:r>
          </a:p>
        </p:txBody>
      </p:sp>
      <p:pic>
        <p:nvPicPr>
          <p:cNvPr id="3" name="Immagine 2">
            <a:extLst>
              <a:ext uri="{FF2B5EF4-FFF2-40B4-BE49-F238E27FC236}">
                <a16:creationId xmlns:a16="http://schemas.microsoft.com/office/drawing/2014/main" id="{1EA43537-C212-B511-E73D-4FADE9724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275" y="650400"/>
            <a:ext cx="3703658" cy="2778600"/>
          </a:xfrm>
          <a:prstGeom prst="rect">
            <a:avLst/>
          </a:prstGeom>
        </p:spPr>
      </p:pic>
      <p:pic>
        <p:nvPicPr>
          <p:cNvPr id="4" name="Immagine 3">
            <a:extLst>
              <a:ext uri="{FF2B5EF4-FFF2-40B4-BE49-F238E27FC236}">
                <a16:creationId xmlns:a16="http://schemas.microsoft.com/office/drawing/2014/main" id="{0CA42173-EF21-9727-A388-4FA5ED9182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4275" y="3643518"/>
            <a:ext cx="3733905" cy="2778600"/>
          </a:xfrm>
          <a:prstGeom prst="rect">
            <a:avLst/>
          </a:prstGeom>
        </p:spPr>
      </p:pic>
      <p:grpSp>
        <p:nvGrpSpPr>
          <p:cNvPr id="8" name="Gruppo 7">
            <a:extLst>
              <a:ext uri="{FF2B5EF4-FFF2-40B4-BE49-F238E27FC236}">
                <a16:creationId xmlns:a16="http://schemas.microsoft.com/office/drawing/2014/main" id="{64632523-6217-603D-7703-32C1E1DCBD3A}"/>
              </a:ext>
            </a:extLst>
          </p:cNvPr>
          <p:cNvGrpSpPr/>
          <p:nvPr/>
        </p:nvGrpSpPr>
        <p:grpSpPr>
          <a:xfrm>
            <a:off x="2278108" y="4518748"/>
            <a:ext cx="2978059" cy="1713632"/>
            <a:chOff x="2628619" y="4503539"/>
            <a:chExt cx="2978059" cy="1713632"/>
          </a:xfrm>
        </p:grpSpPr>
        <p:pic>
          <p:nvPicPr>
            <p:cNvPr id="5" name="Immagine 4">
              <a:extLst>
                <a:ext uri="{FF2B5EF4-FFF2-40B4-BE49-F238E27FC236}">
                  <a16:creationId xmlns:a16="http://schemas.microsoft.com/office/drawing/2014/main" id="{8A12A3B9-38AA-A7C0-2AFC-2D0D776B03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8860" y="5375564"/>
              <a:ext cx="1337818" cy="841607"/>
            </a:xfrm>
            <a:prstGeom prst="rect">
              <a:avLst/>
            </a:prstGeom>
          </p:spPr>
        </p:pic>
        <p:pic>
          <p:nvPicPr>
            <p:cNvPr id="7" name="Picture 4">
              <a:extLst>
                <a:ext uri="{FF2B5EF4-FFF2-40B4-BE49-F238E27FC236}">
                  <a16:creationId xmlns:a16="http://schemas.microsoft.com/office/drawing/2014/main" id="{EFB8C704-8C88-43F3-E603-EDB0D6449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8619" y="4588164"/>
              <a:ext cx="1574799" cy="157479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C928F08A-54A6-5B8F-6253-596B53C6CD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39195" y="4503539"/>
              <a:ext cx="797148" cy="8735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215605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GB" dirty="0"/>
              <a:t>AI &amp; DT interaction – </a:t>
            </a:r>
            <a:r>
              <a:rPr lang="en-US" dirty="0"/>
              <a:t>Experimenting Embedded AI</a:t>
            </a:r>
          </a:p>
        </p:txBody>
      </p:sp>
      <p:pic>
        <p:nvPicPr>
          <p:cNvPr id="7" name="Immagine 6">
            <a:extLst>
              <a:ext uri="{FF2B5EF4-FFF2-40B4-BE49-F238E27FC236}">
                <a16:creationId xmlns:a16="http://schemas.microsoft.com/office/drawing/2014/main" id="{F2CA7B09-6DAD-0DEB-7D10-5148E9CA8F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2034615"/>
            <a:ext cx="6096000" cy="2788770"/>
          </a:xfrm>
          <a:prstGeom prst="rect">
            <a:avLst/>
          </a:prstGeom>
        </p:spPr>
      </p:pic>
      <p:sp>
        <p:nvSpPr>
          <p:cNvPr id="6" name="Segnaposto testo 5">
            <a:extLst>
              <a:ext uri="{FF2B5EF4-FFF2-40B4-BE49-F238E27FC236}">
                <a16:creationId xmlns:a16="http://schemas.microsoft.com/office/drawing/2014/main" id="{B903A9BE-1FC2-22DF-ED91-3CBAE4FA47F8}"/>
              </a:ext>
            </a:extLst>
          </p:cNvPr>
          <p:cNvSpPr>
            <a:spLocks noGrp="1"/>
          </p:cNvSpPr>
          <p:nvPr>
            <p:ph type="body" sz="half" idx="1"/>
          </p:nvPr>
        </p:nvSpPr>
        <p:spPr>
          <a:xfrm>
            <a:off x="255825" y="960452"/>
            <a:ext cx="5278702" cy="5383198"/>
          </a:xfrm>
        </p:spPr>
        <p:txBody>
          <a:bodyPr anchor="ctr"/>
          <a:lstStyle/>
          <a:p>
            <a:pPr marL="73025" indent="0">
              <a:buNone/>
            </a:pPr>
            <a:r>
              <a:rPr lang="en-GB" dirty="0"/>
              <a:t>Design: </a:t>
            </a:r>
          </a:p>
          <a:p>
            <a:pPr>
              <a:spcBef>
                <a:spcPts val="600"/>
              </a:spcBef>
            </a:pPr>
            <a:r>
              <a:rPr lang="en-GB" dirty="0"/>
              <a:t>Fischertechnik testbed based; </a:t>
            </a:r>
          </a:p>
          <a:p>
            <a:pPr>
              <a:spcBef>
                <a:spcPts val="600"/>
              </a:spcBef>
            </a:pPr>
            <a:r>
              <a:rPr lang="en-GB" dirty="0"/>
              <a:t>One department composition; </a:t>
            </a:r>
          </a:p>
          <a:p>
            <a:pPr>
              <a:spcBef>
                <a:spcPts val="600"/>
              </a:spcBef>
            </a:pPr>
            <a:r>
              <a:rPr lang="en-GB" dirty="0"/>
              <a:t>Conveyor having a Vibrational Physical Adapter </a:t>
            </a:r>
            <a:r>
              <a:rPr lang="en-GB" b="1" dirty="0"/>
              <a:t>simulating a </a:t>
            </a:r>
            <a:r>
              <a:rPr lang="en-GB" b="1" i="1" dirty="0"/>
              <a:t>vibrational sensor</a:t>
            </a:r>
            <a:r>
              <a:rPr lang="en-GB" b="1" dirty="0"/>
              <a:t>;</a:t>
            </a:r>
            <a:r>
              <a:rPr lang="en-GB" dirty="0"/>
              <a:t> </a:t>
            </a:r>
          </a:p>
          <a:p>
            <a:pPr lvl="1"/>
            <a:r>
              <a:rPr lang="en-GB" dirty="0"/>
              <a:t>Simulation obtained with the </a:t>
            </a:r>
            <a:r>
              <a:rPr lang="en-GB" i="1" dirty="0"/>
              <a:t>adapter sending data from an existing dataset</a:t>
            </a:r>
            <a:r>
              <a:rPr lang="en-GB" dirty="0"/>
              <a:t>; </a:t>
            </a:r>
          </a:p>
          <a:p>
            <a:pPr lvl="1"/>
            <a:r>
              <a:rPr lang="en-GB" dirty="0"/>
              <a:t>Data sent </a:t>
            </a:r>
            <a:r>
              <a:rPr lang="en-GB" i="1" dirty="0"/>
              <a:t>respecting the time delta from different readings</a:t>
            </a:r>
            <a:r>
              <a:rPr lang="en-GB" dirty="0"/>
              <a:t>;</a:t>
            </a:r>
          </a:p>
          <a:p>
            <a:pPr>
              <a:spcBef>
                <a:spcPts val="600"/>
              </a:spcBef>
            </a:pPr>
            <a:r>
              <a:rPr lang="en-GB" dirty="0"/>
              <a:t>Embedded AI inside of the Conveyor DT; </a:t>
            </a:r>
          </a:p>
          <a:p>
            <a:pPr>
              <a:spcBef>
                <a:spcPts val="600"/>
              </a:spcBef>
            </a:pPr>
            <a:r>
              <a:rPr lang="en-GB" dirty="0"/>
              <a:t>When vibrational data points drift, the Embedded AI returns a </a:t>
            </a:r>
            <a:r>
              <a:rPr lang="en-GB" b="1" dirty="0"/>
              <a:t>not healthy state </a:t>
            </a:r>
            <a:r>
              <a:rPr lang="en-GB" dirty="0"/>
              <a:t>of the associated physical asset; </a:t>
            </a:r>
          </a:p>
          <a:p>
            <a:pPr>
              <a:spcBef>
                <a:spcPts val="600"/>
              </a:spcBef>
            </a:pPr>
            <a:r>
              <a:rPr lang="en-GB" dirty="0"/>
              <a:t>A department shut-down process is then triggered by the Department DT.</a:t>
            </a:r>
          </a:p>
        </p:txBody>
      </p:sp>
      <mc:AlternateContent xmlns:mc="http://schemas.openxmlformats.org/markup-compatibility/2006" xmlns:p14="http://schemas.microsoft.com/office/powerpoint/2010/main">
        <mc:Choice Requires="p14">
          <p:contentPart p14:bwMode="auto" r:id="rId4">
            <p14:nvContentPartPr>
              <p14:cNvPr id="9" name="Input penna 8">
                <a:extLst>
                  <a:ext uri="{FF2B5EF4-FFF2-40B4-BE49-F238E27FC236}">
                    <a16:creationId xmlns:a16="http://schemas.microsoft.com/office/drawing/2014/main" id="{75A89BAC-F1B3-9CFB-E0EB-36FEBE06B554}"/>
                  </a:ext>
                </a:extLst>
              </p14:cNvPr>
              <p14:cNvContentPartPr/>
              <p14:nvPr/>
            </p14:nvContentPartPr>
            <p14:xfrm>
              <a:off x="6176606" y="3789983"/>
              <a:ext cx="487800" cy="366120"/>
            </p14:xfrm>
          </p:contentPart>
        </mc:Choice>
        <mc:Fallback xmlns="">
          <p:pic>
            <p:nvPicPr>
              <p:cNvPr id="9" name="Input penna 8">
                <a:extLst>
                  <a:ext uri="{FF2B5EF4-FFF2-40B4-BE49-F238E27FC236}">
                    <a16:creationId xmlns:a16="http://schemas.microsoft.com/office/drawing/2014/main" id="{75A89BAC-F1B3-9CFB-E0EB-36FEBE06B554}"/>
                  </a:ext>
                </a:extLst>
              </p:cNvPr>
              <p:cNvPicPr/>
              <p:nvPr/>
            </p:nvPicPr>
            <p:blipFill>
              <a:blip r:embed="rId5"/>
              <a:stretch>
                <a:fillRect/>
              </a:stretch>
            </p:blipFill>
            <p:spPr>
              <a:xfrm>
                <a:off x="6167606" y="3780983"/>
                <a:ext cx="50544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put penna 9">
                <a:extLst>
                  <a:ext uri="{FF2B5EF4-FFF2-40B4-BE49-F238E27FC236}">
                    <a16:creationId xmlns:a16="http://schemas.microsoft.com/office/drawing/2014/main" id="{C1809C8C-6ABE-BE73-CBAE-CE23A59F708A}"/>
                  </a:ext>
                </a:extLst>
              </p14:cNvPr>
              <p14:cNvContentPartPr/>
              <p14:nvPr/>
            </p14:nvContentPartPr>
            <p14:xfrm>
              <a:off x="5894925" y="4143495"/>
              <a:ext cx="306000" cy="684360"/>
            </p14:xfrm>
          </p:contentPart>
        </mc:Choice>
        <mc:Fallback xmlns="">
          <p:pic>
            <p:nvPicPr>
              <p:cNvPr id="10" name="Input penna 9">
                <a:extLst>
                  <a:ext uri="{FF2B5EF4-FFF2-40B4-BE49-F238E27FC236}">
                    <a16:creationId xmlns:a16="http://schemas.microsoft.com/office/drawing/2014/main" id="{C1809C8C-6ABE-BE73-CBAE-CE23A59F708A}"/>
                  </a:ext>
                </a:extLst>
              </p:cNvPr>
              <p:cNvPicPr/>
              <p:nvPr/>
            </p:nvPicPr>
            <p:blipFill>
              <a:blip r:embed="rId7"/>
              <a:stretch>
                <a:fillRect/>
              </a:stretch>
            </p:blipFill>
            <p:spPr>
              <a:xfrm>
                <a:off x="5886285" y="4134495"/>
                <a:ext cx="323640" cy="70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put penna 11">
                <a:extLst>
                  <a:ext uri="{FF2B5EF4-FFF2-40B4-BE49-F238E27FC236}">
                    <a16:creationId xmlns:a16="http://schemas.microsoft.com/office/drawing/2014/main" id="{9B240DA6-63AF-34E4-D3DD-F55555572B96}"/>
                  </a:ext>
                </a:extLst>
              </p14:cNvPr>
              <p14:cNvContentPartPr/>
              <p14:nvPr/>
            </p14:nvContentPartPr>
            <p14:xfrm>
              <a:off x="6032085" y="4143135"/>
              <a:ext cx="206280" cy="122760"/>
            </p14:xfrm>
          </p:contentPart>
        </mc:Choice>
        <mc:Fallback xmlns="">
          <p:pic>
            <p:nvPicPr>
              <p:cNvPr id="12" name="Input penna 11">
                <a:extLst>
                  <a:ext uri="{FF2B5EF4-FFF2-40B4-BE49-F238E27FC236}">
                    <a16:creationId xmlns:a16="http://schemas.microsoft.com/office/drawing/2014/main" id="{9B240DA6-63AF-34E4-D3DD-F55555572B96}"/>
                  </a:ext>
                </a:extLst>
              </p:cNvPr>
              <p:cNvPicPr/>
              <p:nvPr/>
            </p:nvPicPr>
            <p:blipFill>
              <a:blip r:embed="rId9"/>
              <a:stretch>
                <a:fillRect/>
              </a:stretch>
            </p:blipFill>
            <p:spPr>
              <a:xfrm>
                <a:off x="6023085" y="4134135"/>
                <a:ext cx="223920" cy="140400"/>
              </a:xfrm>
              <a:prstGeom prst="rect">
                <a:avLst/>
              </a:prstGeom>
            </p:spPr>
          </p:pic>
        </mc:Fallback>
      </mc:AlternateContent>
      <p:grpSp>
        <p:nvGrpSpPr>
          <p:cNvPr id="17" name="Gruppo 16">
            <a:extLst>
              <a:ext uri="{FF2B5EF4-FFF2-40B4-BE49-F238E27FC236}">
                <a16:creationId xmlns:a16="http://schemas.microsoft.com/office/drawing/2014/main" id="{F1505F88-0101-160F-C364-078B157E7F3D}"/>
              </a:ext>
            </a:extLst>
          </p:cNvPr>
          <p:cNvGrpSpPr/>
          <p:nvPr/>
        </p:nvGrpSpPr>
        <p:grpSpPr>
          <a:xfrm>
            <a:off x="7660365" y="1000335"/>
            <a:ext cx="2361240" cy="2029680"/>
            <a:chOff x="7660365" y="1000335"/>
            <a:chExt cx="2361240" cy="2029680"/>
          </a:xfrm>
        </p:grpSpPr>
        <mc:AlternateContent xmlns:mc="http://schemas.openxmlformats.org/markup-compatibility/2006" xmlns:p14="http://schemas.microsoft.com/office/powerpoint/2010/main">
          <mc:Choice Requires="p14">
            <p:contentPart p14:bwMode="auto" r:id="rId10">
              <p14:nvContentPartPr>
                <p14:cNvPr id="13" name="Input penna 12">
                  <a:extLst>
                    <a:ext uri="{FF2B5EF4-FFF2-40B4-BE49-F238E27FC236}">
                      <a16:creationId xmlns:a16="http://schemas.microsoft.com/office/drawing/2014/main" id="{690D7C73-AB8D-7D47-4C84-BBB8D8D82272}"/>
                    </a:ext>
                  </a:extLst>
                </p14:cNvPr>
                <p14:cNvContentPartPr/>
                <p14:nvPr/>
              </p14:nvContentPartPr>
              <p14:xfrm>
                <a:off x="7660365" y="1733295"/>
                <a:ext cx="1904040" cy="1296720"/>
              </p14:xfrm>
            </p:contentPart>
          </mc:Choice>
          <mc:Fallback xmlns="">
            <p:pic>
              <p:nvPicPr>
                <p:cNvPr id="13" name="Input penna 12">
                  <a:extLst>
                    <a:ext uri="{FF2B5EF4-FFF2-40B4-BE49-F238E27FC236}">
                      <a16:creationId xmlns:a16="http://schemas.microsoft.com/office/drawing/2014/main" id="{690D7C73-AB8D-7D47-4C84-BBB8D8D82272}"/>
                    </a:ext>
                  </a:extLst>
                </p:cNvPr>
                <p:cNvPicPr/>
                <p:nvPr/>
              </p:nvPicPr>
              <p:blipFill>
                <a:blip r:embed="rId11"/>
                <a:stretch>
                  <a:fillRect/>
                </a:stretch>
              </p:blipFill>
              <p:spPr>
                <a:xfrm>
                  <a:off x="7651365" y="1724655"/>
                  <a:ext cx="1921680" cy="1314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put penna 13">
                  <a:extLst>
                    <a:ext uri="{FF2B5EF4-FFF2-40B4-BE49-F238E27FC236}">
                      <a16:creationId xmlns:a16="http://schemas.microsoft.com/office/drawing/2014/main" id="{66EE2D4F-F0E7-9846-2880-427CBB3D69F7}"/>
                    </a:ext>
                  </a:extLst>
                </p14:cNvPr>
                <p14:cNvContentPartPr/>
                <p14:nvPr/>
              </p14:nvContentPartPr>
              <p14:xfrm>
                <a:off x="9077325" y="1000335"/>
                <a:ext cx="944280" cy="914400"/>
              </p14:xfrm>
            </p:contentPart>
          </mc:Choice>
          <mc:Fallback xmlns="">
            <p:pic>
              <p:nvPicPr>
                <p:cNvPr id="14" name="Input penna 13">
                  <a:extLst>
                    <a:ext uri="{FF2B5EF4-FFF2-40B4-BE49-F238E27FC236}">
                      <a16:creationId xmlns:a16="http://schemas.microsoft.com/office/drawing/2014/main" id="{66EE2D4F-F0E7-9846-2880-427CBB3D69F7}"/>
                    </a:ext>
                  </a:extLst>
                </p:cNvPr>
                <p:cNvPicPr/>
                <p:nvPr/>
              </p:nvPicPr>
              <p:blipFill>
                <a:blip r:embed="rId13"/>
                <a:stretch>
                  <a:fillRect/>
                </a:stretch>
              </p:blipFill>
              <p:spPr>
                <a:xfrm>
                  <a:off x="9068325" y="991335"/>
                  <a:ext cx="961920" cy="932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Input penna 15">
                  <a:extLst>
                    <a:ext uri="{FF2B5EF4-FFF2-40B4-BE49-F238E27FC236}">
                      <a16:creationId xmlns:a16="http://schemas.microsoft.com/office/drawing/2014/main" id="{FDBE269F-C579-55E9-7548-940CBC4258BC}"/>
                    </a:ext>
                  </a:extLst>
                </p14:cNvPr>
                <p14:cNvContentPartPr/>
                <p14:nvPr/>
              </p14:nvContentPartPr>
              <p14:xfrm>
                <a:off x="9066885" y="1717095"/>
                <a:ext cx="190800" cy="210240"/>
              </p14:xfrm>
            </p:contentPart>
          </mc:Choice>
          <mc:Fallback xmlns="">
            <p:pic>
              <p:nvPicPr>
                <p:cNvPr id="16" name="Input penna 15">
                  <a:extLst>
                    <a:ext uri="{FF2B5EF4-FFF2-40B4-BE49-F238E27FC236}">
                      <a16:creationId xmlns:a16="http://schemas.microsoft.com/office/drawing/2014/main" id="{FDBE269F-C579-55E9-7548-940CBC4258BC}"/>
                    </a:ext>
                  </a:extLst>
                </p:cNvPr>
                <p:cNvPicPr/>
                <p:nvPr/>
              </p:nvPicPr>
              <p:blipFill>
                <a:blip r:embed="rId15"/>
                <a:stretch>
                  <a:fillRect/>
                </a:stretch>
              </p:blipFill>
              <p:spPr>
                <a:xfrm>
                  <a:off x="9057885" y="1708095"/>
                  <a:ext cx="208440" cy="227880"/>
                </a:xfrm>
                <a:prstGeom prst="rect">
                  <a:avLst/>
                </a:prstGeom>
              </p:spPr>
            </p:pic>
          </mc:Fallback>
        </mc:AlternateContent>
      </p:grpSp>
      <p:pic>
        <p:nvPicPr>
          <p:cNvPr id="2050" name="Picture 2" descr="Fanless Edge Systems | Supermicro">
            <a:extLst>
              <a:ext uri="{FF2B5EF4-FFF2-40B4-BE49-F238E27FC236}">
                <a16:creationId xmlns:a16="http://schemas.microsoft.com/office/drawing/2014/main" id="{3163321F-F744-BE12-50C4-C1E8E2AE93A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348071" y="2152065"/>
            <a:ext cx="1873729" cy="11792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Computer industriale Revolution PI RevPi Core SE 96 x 22,5 x 110,5 mm 1,5  GHz, RAM 8 GB (Flash) / 1 GB (RAM),">
            <a:extLst>
              <a:ext uri="{FF2B5EF4-FFF2-40B4-BE49-F238E27FC236}">
                <a16:creationId xmlns:a16="http://schemas.microsoft.com/office/drawing/2014/main" id="{A9261682-A8A3-17F0-A612-073776074BA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15078" y="4228762"/>
            <a:ext cx="1284794" cy="722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56786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GB" dirty="0"/>
              <a:t>AI &amp; DT interaction – </a:t>
            </a:r>
            <a:r>
              <a:rPr lang="en-US" dirty="0"/>
              <a:t>Experimenting Embedded AI</a:t>
            </a:r>
          </a:p>
        </p:txBody>
      </p:sp>
      <p:pic>
        <p:nvPicPr>
          <p:cNvPr id="14" name="Immagine 13">
            <a:extLst>
              <a:ext uri="{FF2B5EF4-FFF2-40B4-BE49-F238E27FC236}">
                <a16:creationId xmlns:a16="http://schemas.microsoft.com/office/drawing/2014/main" id="{09CAB1E0-6EC5-0A11-885D-5CC3FB98C914}"/>
              </a:ext>
            </a:extLst>
          </p:cNvPr>
          <p:cNvPicPr>
            <a:picLocks noChangeAspect="1"/>
          </p:cNvPicPr>
          <p:nvPr/>
        </p:nvPicPr>
        <p:blipFill rotWithShape="1">
          <a:blip r:embed="rId3">
            <a:extLst>
              <a:ext uri="{28A0092B-C50C-407E-A947-70E740481C1C}">
                <a14:useLocalDpi xmlns:a14="http://schemas.microsoft.com/office/drawing/2010/main" val="0"/>
              </a:ext>
            </a:extLst>
          </a:blip>
          <a:srcRect l="7544" t="6361" r="7437" b="4994"/>
          <a:stretch/>
        </p:blipFill>
        <p:spPr>
          <a:xfrm>
            <a:off x="411633" y="1024230"/>
            <a:ext cx="5684367" cy="2540067"/>
          </a:xfrm>
          <a:prstGeom prst="rect">
            <a:avLst/>
          </a:prstGeom>
        </p:spPr>
      </p:pic>
      <p:pic>
        <p:nvPicPr>
          <p:cNvPr id="16" name="Immagine 15">
            <a:extLst>
              <a:ext uri="{FF2B5EF4-FFF2-40B4-BE49-F238E27FC236}">
                <a16:creationId xmlns:a16="http://schemas.microsoft.com/office/drawing/2014/main" id="{64203794-CC7A-4BC9-120B-A128AFBCC8D9}"/>
              </a:ext>
            </a:extLst>
          </p:cNvPr>
          <p:cNvPicPr>
            <a:picLocks noChangeAspect="1"/>
          </p:cNvPicPr>
          <p:nvPr/>
        </p:nvPicPr>
        <p:blipFill rotWithShape="1">
          <a:blip r:embed="rId4">
            <a:extLst>
              <a:ext uri="{28A0092B-C50C-407E-A947-70E740481C1C}">
                <a14:useLocalDpi xmlns:a14="http://schemas.microsoft.com/office/drawing/2010/main" val="0"/>
              </a:ext>
            </a:extLst>
          </a:blip>
          <a:srcRect l="8741" t="6020" r="5672" b="4666"/>
          <a:stretch/>
        </p:blipFill>
        <p:spPr>
          <a:xfrm>
            <a:off x="6141302" y="617169"/>
            <a:ext cx="5268801" cy="3092743"/>
          </a:xfrm>
          <a:prstGeom prst="rect">
            <a:avLst/>
          </a:prstGeom>
        </p:spPr>
      </p:pic>
      <p:pic>
        <p:nvPicPr>
          <p:cNvPr id="19" name="Immagine 18">
            <a:extLst>
              <a:ext uri="{FF2B5EF4-FFF2-40B4-BE49-F238E27FC236}">
                <a16:creationId xmlns:a16="http://schemas.microsoft.com/office/drawing/2014/main" id="{D08A1B88-3CD9-9E93-C9F5-0A9C3C0F18CF}"/>
              </a:ext>
            </a:extLst>
          </p:cNvPr>
          <p:cNvPicPr>
            <a:picLocks noChangeAspect="1"/>
          </p:cNvPicPr>
          <p:nvPr/>
        </p:nvPicPr>
        <p:blipFill rotWithShape="1">
          <a:blip r:embed="rId5">
            <a:extLst>
              <a:ext uri="{28A0092B-C50C-407E-A947-70E740481C1C}">
                <a14:useLocalDpi xmlns:a14="http://schemas.microsoft.com/office/drawing/2010/main" val="0"/>
              </a:ext>
            </a:extLst>
          </a:blip>
          <a:srcRect l="6077" t="9665" r="8703" b="5414"/>
          <a:stretch/>
        </p:blipFill>
        <p:spPr>
          <a:xfrm>
            <a:off x="5951627" y="3888588"/>
            <a:ext cx="5648150" cy="2412206"/>
          </a:xfrm>
          <a:prstGeom prst="rect">
            <a:avLst/>
          </a:prstGeom>
        </p:spPr>
      </p:pic>
      <p:sp>
        <p:nvSpPr>
          <p:cNvPr id="3" name="Ovale 2">
            <a:extLst>
              <a:ext uri="{FF2B5EF4-FFF2-40B4-BE49-F238E27FC236}">
                <a16:creationId xmlns:a16="http://schemas.microsoft.com/office/drawing/2014/main" id="{BD040345-D4A0-4BDF-6E88-A73BDD5B6351}"/>
              </a:ext>
            </a:extLst>
          </p:cNvPr>
          <p:cNvSpPr>
            <a:spLocks noChangeAspect="1"/>
          </p:cNvSpPr>
          <p:nvPr/>
        </p:nvSpPr>
        <p:spPr>
          <a:xfrm>
            <a:off x="5743358" y="1024229"/>
            <a:ext cx="375293" cy="375293"/>
          </a:xfrm>
          <a:prstGeom prst="ellipse">
            <a:avLst/>
          </a:prstGeom>
          <a:solidFill>
            <a:srgbClr val="1C3678"/>
          </a:solidFill>
          <a:ln w="12700" cap="flat">
            <a:solidFill>
              <a:srgbClr val="5583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lang="it-IT" sz="2000" dirty="0">
                <a:solidFill>
                  <a:schemeClr val="bg2">
                    <a:lumMod val="20000"/>
                    <a:lumOff val="80000"/>
                  </a:schemeClr>
                </a:solidFill>
                <a:sym typeface="Arial"/>
              </a:rPr>
              <a:t>1</a:t>
            </a:r>
            <a:endParaRPr kumimoji="0" lang="it-IT" sz="2000" b="0" i="0" u="none" strike="noStrike" cap="none" spc="0" normalizeH="0" baseline="0" dirty="0">
              <a:ln>
                <a:noFill/>
              </a:ln>
              <a:solidFill>
                <a:schemeClr val="bg2">
                  <a:lumMod val="20000"/>
                  <a:lumOff val="80000"/>
                </a:schemeClr>
              </a:solidFill>
              <a:effectLst/>
              <a:uFillTx/>
              <a:latin typeface="+mn-lt"/>
              <a:ea typeface="+mn-ea"/>
              <a:cs typeface="+mn-cs"/>
              <a:sym typeface="Arial"/>
            </a:endParaRPr>
          </a:p>
        </p:txBody>
      </p:sp>
      <p:sp>
        <p:nvSpPr>
          <p:cNvPr id="6" name="Segnaposto testo 5">
            <a:extLst>
              <a:ext uri="{FF2B5EF4-FFF2-40B4-BE49-F238E27FC236}">
                <a16:creationId xmlns:a16="http://schemas.microsoft.com/office/drawing/2014/main" id="{87CC2DA3-233A-F260-2EC9-D82B948F8663}"/>
              </a:ext>
            </a:extLst>
          </p:cNvPr>
          <p:cNvSpPr>
            <a:spLocks noGrp="1"/>
          </p:cNvSpPr>
          <p:nvPr>
            <p:ph type="body" sz="half" idx="1"/>
          </p:nvPr>
        </p:nvSpPr>
        <p:spPr>
          <a:xfrm>
            <a:off x="411633" y="3888587"/>
            <a:ext cx="5639066" cy="1870755"/>
          </a:xfrm>
          <a:ln>
            <a:noFill/>
          </a:ln>
        </p:spPr>
        <p:txBody>
          <a:bodyPr anchor="ctr"/>
          <a:lstStyle/>
          <a:p>
            <a:pPr>
              <a:spcBef>
                <a:spcPts val="600"/>
              </a:spcBef>
            </a:pPr>
            <a:r>
              <a:rPr lang="en-GB" dirty="0"/>
              <a:t>Nasa Bearings dataset</a:t>
            </a:r>
            <a:r>
              <a:rPr lang="en-GB" baseline="30000" dirty="0"/>
              <a:t>1</a:t>
            </a:r>
            <a:r>
              <a:rPr lang="en-GB" dirty="0"/>
              <a:t>;</a:t>
            </a:r>
          </a:p>
          <a:p>
            <a:pPr>
              <a:spcBef>
                <a:spcPts val="600"/>
              </a:spcBef>
            </a:pPr>
            <a:r>
              <a:rPr lang="en-GB" dirty="0"/>
              <a:t>4 sensors for 4 bearings;</a:t>
            </a:r>
          </a:p>
          <a:p>
            <a:pPr>
              <a:spcBef>
                <a:spcPts val="600"/>
              </a:spcBef>
            </a:pPr>
            <a:r>
              <a:rPr lang="en-GB" dirty="0"/>
              <a:t>LSTM autoencoder algorithm;</a:t>
            </a:r>
          </a:p>
          <a:p>
            <a:pPr>
              <a:spcBef>
                <a:spcPts val="600"/>
              </a:spcBef>
            </a:pPr>
            <a:r>
              <a:rPr lang="en-GB" dirty="0"/>
              <a:t>AI model embedded in the conveyor DT.</a:t>
            </a:r>
          </a:p>
        </p:txBody>
      </p:sp>
      <p:sp>
        <p:nvSpPr>
          <p:cNvPr id="9" name="Ovale 8">
            <a:extLst>
              <a:ext uri="{FF2B5EF4-FFF2-40B4-BE49-F238E27FC236}">
                <a16:creationId xmlns:a16="http://schemas.microsoft.com/office/drawing/2014/main" id="{1F70E84D-1AF1-159B-06AF-BF79CE768BCE}"/>
              </a:ext>
            </a:extLst>
          </p:cNvPr>
          <p:cNvSpPr>
            <a:spLocks noChangeAspect="1"/>
          </p:cNvSpPr>
          <p:nvPr/>
        </p:nvSpPr>
        <p:spPr>
          <a:xfrm>
            <a:off x="11315951" y="3741977"/>
            <a:ext cx="375293" cy="375293"/>
          </a:xfrm>
          <a:prstGeom prst="ellipse">
            <a:avLst/>
          </a:prstGeom>
          <a:solidFill>
            <a:srgbClr val="1C3678"/>
          </a:solidFill>
          <a:ln w="12700" cap="flat">
            <a:solidFill>
              <a:srgbClr val="5583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lang="it-IT" sz="2000" dirty="0">
                <a:solidFill>
                  <a:schemeClr val="bg2">
                    <a:lumMod val="20000"/>
                    <a:lumOff val="80000"/>
                  </a:schemeClr>
                </a:solidFill>
                <a:sym typeface="Arial"/>
              </a:rPr>
              <a:t>3</a:t>
            </a:r>
            <a:endParaRPr kumimoji="0" lang="it-IT" sz="2000" b="0" i="0" u="none" strike="noStrike" cap="none" spc="0" normalizeH="0" baseline="0" dirty="0">
              <a:ln>
                <a:noFill/>
              </a:ln>
              <a:solidFill>
                <a:schemeClr val="bg2">
                  <a:lumMod val="20000"/>
                  <a:lumOff val="80000"/>
                </a:schemeClr>
              </a:solidFill>
              <a:effectLst/>
              <a:uFillTx/>
              <a:latin typeface="+mn-lt"/>
              <a:ea typeface="+mn-ea"/>
              <a:cs typeface="+mn-cs"/>
              <a:sym typeface="Arial"/>
            </a:endParaRPr>
          </a:p>
        </p:txBody>
      </p:sp>
      <p:sp>
        <p:nvSpPr>
          <p:cNvPr id="10" name="Ovale 9">
            <a:extLst>
              <a:ext uri="{FF2B5EF4-FFF2-40B4-BE49-F238E27FC236}">
                <a16:creationId xmlns:a16="http://schemas.microsoft.com/office/drawing/2014/main" id="{12FA1F0D-91B9-EB5F-6518-F21CA475AF91}"/>
              </a:ext>
            </a:extLst>
          </p:cNvPr>
          <p:cNvSpPr>
            <a:spLocks noChangeAspect="1"/>
          </p:cNvSpPr>
          <p:nvPr/>
        </p:nvSpPr>
        <p:spPr>
          <a:xfrm>
            <a:off x="10940658" y="599398"/>
            <a:ext cx="375293" cy="375293"/>
          </a:xfrm>
          <a:prstGeom prst="ellipse">
            <a:avLst/>
          </a:prstGeom>
          <a:solidFill>
            <a:srgbClr val="1C3678"/>
          </a:solidFill>
          <a:ln w="12700" cap="flat">
            <a:solidFill>
              <a:srgbClr val="5583A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lang="it-IT" sz="2000" dirty="0">
                <a:solidFill>
                  <a:schemeClr val="bg2">
                    <a:lumMod val="20000"/>
                    <a:lumOff val="80000"/>
                  </a:schemeClr>
                </a:solidFill>
                <a:sym typeface="Arial"/>
              </a:rPr>
              <a:t>2</a:t>
            </a:r>
            <a:endParaRPr kumimoji="0" lang="it-IT" sz="2000" b="0" i="0" u="none" strike="noStrike" cap="none" spc="0" normalizeH="0" baseline="0" dirty="0">
              <a:ln>
                <a:noFill/>
              </a:ln>
              <a:solidFill>
                <a:schemeClr val="bg2">
                  <a:lumMod val="20000"/>
                  <a:lumOff val="80000"/>
                </a:schemeClr>
              </a:solidFill>
              <a:effectLst/>
              <a:uFillTx/>
              <a:latin typeface="+mn-lt"/>
              <a:ea typeface="+mn-ea"/>
              <a:cs typeface="+mn-cs"/>
              <a:sym typeface="Arial"/>
            </a:endParaRPr>
          </a:p>
        </p:txBody>
      </p:sp>
      <p:sp>
        <p:nvSpPr>
          <p:cNvPr id="7" name="CasellaDiTesto 6">
            <a:extLst>
              <a:ext uri="{FF2B5EF4-FFF2-40B4-BE49-F238E27FC236}">
                <a16:creationId xmlns:a16="http://schemas.microsoft.com/office/drawing/2014/main" id="{B991774E-DC68-B8B2-7148-9E8279649FBF}"/>
              </a:ext>
            </a:extLst>
          </p:cNvPr>
          <p:cNvSpPr txBox="1"/>
          <p:nvPr/>
        </p:nvSpPr>
        <p:spPr>
          <a:xfrm>
            <a:off x="411634" y="5774768"/>
            <a:ext cx="5639065"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baseline="30000" dirty="0">
                <a:solidFill>
                  <a:schemeClr val="tx2"/>
                </a:solidFill>
                <a:effectLst/>
                <a:highlight>
                  <a:srgbClr val="FFFFFF"/>
                </a:highlight>
                <a:latin typeface="Helvetica Neue"/>
              </a:rPr>
              <a:t>1</a:t>
            </a:r>
            <a:r>
              <a:rPr lang="en-US" sz="900" i="0" dirty="0">
                <a:solidFill>
                  <a:schemeClr val="tx2"/>
                </a:solidFill>
                <a:effectLst/>
                <a:highlight>
                  <a:srgbClr val="FFFFFF"/>
                </a:highlight>
                <a:latin typeface="Helvetica Neue"/>
              </a:rPr>
              <a:t> Data set available at: https://www.kaggle.com/datasets/vinayak123tyagi/bearing-dataset</a:t>
            </a:r>
          </a:p>
        </p:txBody>
      </p:sp>
    </p:spTree>
    <p:extLst>
      <p:ext uri="{BB962C8B-B14F-4D97-AF65-F5344CB8AC3E}">
        <p14:creationId xmlns:p14="http://schemas.microsoft.com/office/powerpoint/2010/main" val="419925965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0" y="0"/>
            <a:ext cx="12192000" cy="650400"/>
          </a:xfrm>
        </p:spPr>
        <p:txBody>
          <a:bodyPr/>
          <a:lstStyle/>
          <a:p>
            <a:r>
              <a:rPr lang="en-GB" dirty="0"/>
              <a:t>AI &amp; DT interaction – </a:t>
            </a:r>
            <a:r>
              <a:rPr lang="en-US" dirty="0"/>
              <a:t>Experimenting Embedded AI</a:t>
            </a:r>
          </a:p>
        </p:txBody>
      </p:sp>
      <p:pic>
        <p:nvPicPr>
          <p:cNvPr id="7" name="Immagine 6">
            <a:extLst>
              <a:ext uri="{FF2B5EF4-FFF2-40B4-BE49-F238E27FC236}">
                <a16:creationId xmlns:a16="http://schemas.microsoft.com/office/drawing/2014/main" id="{E0F51095-225B-C2DE-8580-9F40624364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1650" y="985632"/>
            <a:ext cx="6249750" cy="5262002"/>
          </a:xfrm>
          <a:prstGeom prst="rect">
            <a:avLst/>
          </a:prstGeom>
        </p:spPr>
      </p:pic>
      <p:sp>
        <p:nvSpPr>
          <p:cNvPr id="3" name="Segnaposto testo 5">
            <a:extLst>
              <a:ext uri="{FF2B5EF4-FFF2-40B4-BE49-F238E27FC236}">
                <a16:creationId xmlns:a16="http://schemas.microsoft.com/office/drawing/2014/main" id="{FCFEE1EC-8D83-F3EB-76BA-997952D98FD7}"/>
              </a:ext>
            </a:extLst>
          </p:cNvPr>
          <p:cNvSpPr>
            <a:spLocks noGrp="1"/>
          </p:cNvSpPr>
          <p:nvPr>
            <p:ph type="body" sz="half" idx="1"/>
          </p:nvPr>
        </p:nvSpPr>
        <p:spPr>
          <a:xfrm>
            <a:off x="255824" y="960452"/>
            <a:ext cx="5230575" cy="5383198"/>
          </a:xfrm>
        </p:spPr>
        <p:txBody>
          <a:bodyPr anchor="ctr"/>
          <a:lstStyle/>
          <a:p>
            <a:r>
              <a:rPr lang="en-GB" dirty="0"/>
              <a:t>Shut-down process: </a:t>
            </a:r>
          </a:p>
          <a:p>
            <a:pPr lvl="1">
              <a:spcBef>
                <a:spcPts val="600"/>
              </a:spcBef>
              <a:buFont typeface="+mj-lt"/>
              <a:buAutoNum type="arabicPeriod"/>
            </a:pPr>
            <a:r>
              <a:rPr lang="en-GB" dirty="0"/>
              <a:t>Once the conveyor is unhealthy, the information is propagated to the composed DT; </a:t>
            </a:r>
          </a:p>
          <a:p>
            <a:pPr lvl="1">
              <a:spcBef>
                <a:spcPts val="600"/>
              </a:spcBef>
              <a:buFont typeface="+mj-lt"/>
              <a:buAutoNum type="arabicPeriod"/>
            </a:pPr>
            <a:r>
              <a:rPr lang="en-GB" dirty="0"/>
              <a:t>The composed DT sends a slow-down request to the conveyor DT; </a:t>
            </a:r>
          </a:p>
          <a:p>
            <a:pPr lvl="1">
              <a:spcBef>
                <a:spcPts val="600"/>
              </a:spcBef>
              <a:buFont typeface="+mj-lt"/>
              <a:buAutoNum type="arabicPeriod"/>
            </a:pPr>
            <a:r>
              <a:rPr lang="en-GB" dirty="0"/>
              <a:t>The conveyor DT shares the request to its physical counterpart; </a:t>
            </a:r>
          </a:p>
          <a:p>
            <a:pPr lvl="1">
              <a:spcBef>
                <a:spcPts val="600"/>
              </a:spcBef>
              <a:buFont typeface="+mj-lt"/>
              <a:buAutoNum type="arabicPeriod"/>
            </a:pPr>
            <a:r>
              <a:rPr lang="en-GB" dirty="0"/>
              <a:t>The physical counterpart slows down; </a:t>
            </a:r>
          </a:p>
          <a:p>
            <a:pPr lvl="1">
              <a:spcBef>
                <a:spcPts val="600"/>
              </a:spcBef>
              <a:buFont typeface="+mj-lt"/>
              <a:buAutoNum type="arabicPeriod"/>
            </a:pPr>
            <a:r>
              <a:rPr lang="en-GB" dirty="0"/>
              <a:t>The conveyor DT waits for the last piece in the system to end its processing activities; </a:t>
            </a:r>
          </a:p>
          <a:p>
            <a:pPr lvl="1">
              <a:spcBef>
                <a:spcPts val="600"/>
              </a:spcBef>
              <a:buFont typeface="+mj-lt"/>
              <a:buAutoNum type="arabicPeriod"/>
            </a:pPr>
            <a:r>
              <a:rPr lang="en-GB" dirty="0"/>
              <a:t>Once the Composed DT is notified that the last piece has been processed, shuts-down the whole department.</a:t>
            </a:r>
          </a:p>
        </p:txBody>
      </p:sp>
    </p:spTree>
    <p:extLst>
      <p:ext uri="{BB962C8B-B14F-4D97-AF65-F5344CB8AC3E}">
        <p14:creationId xmlns:p14="http://schemas.microsoft.com/office/powerpoint/2010/main" val="36463694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Future works</a:t>
            </a:r>
          </a:p>
        </p:txBody>
      </p:sp>
      <p:pic>
        <p:nvPicPr>
          <p:cNvPr id="7" name="Immagine 6">
            <a:extLst>
              <a:ext uri="{FF2B5EF4-FFF2-40B4-BE49-F238E27FC236}">
                <a16:creationId xmlns:a16="http://schemas.microsoft.com/office/drawing/2014/main" id="{EBDED94D-2EF7-9739-0259-87D22A3E01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483" y="1698644"/>
            <a:ext cx="11719034" cy="3460711"/>
          </a:xfrm>
          <a:prstGeom prst="rect">
            <a:avLst/>
          </a:prstGeom>
        </p:spPr>
      </p:pic>
      <p:sp>
        <p:nvSpPr>
          <p:cNvPr id="10" name="CasellaDiTesto 9">
            <a:extLst>
              <a:ext uri="{FF2B5EF4-FFF2-40B4-BE49-F238E27FC236}">
                <a16:creationId xmlns:a16="http://schemas.microsoft.com/office/drawing/2014/main" id="{22632B33-5322-70F3-FAF6-930930DC5881}"/>
              </a:ext>
            </a:extLst>
          </p:cNvPr>
          <p:cNvSpPr txBox="1"/>
          <p:nvPr/>
        </p:nvSpPr>
        <p:spPr>
          <a:xfrm>
            <a:off x="236483" y="5159355"/>
            <a:ext cx="281151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1450" b="1" i="1" dirty="0">
                <a:solidFill>
                  <a:schemeClr val="tx2"/>
                </a:solidFill>
              </a:rPr>
              <a:t>Industrial architectures</a:t>
            </a:r>
          </a:p>
        </p:txBody>
      </p:sp>
      <p:sp>
        <p:nvSpPr>
          <p:cNvPr id="12" name="CasellaDiTesto 11">
            <a:extLst>
              <a:ext uri="{FF2B5EF4-FFF2-40B4-BE49-F238E27FC236}">
                <a16:creationId xmlns:a16="http://schemas.microsoft.com/office/drawing/2014/main" id="{A6611824-42ED-600D-0297-79E1C8228B51}"/>
              </a:ext>
            </a:extLst>
          </p:cNvPr>
          <p:cNvSpPr txBox="1"/>
          <p:nvPr/>
        </p:nvSpPr>
        <p:spPr>
          <a:xfrm>
            <a:off x="3237187" y="5153403"/>
            <a:ext cx="281151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1450" b="1" i="1" dirty="0">
                <a:solidFill>
                  <a:schemeClr val="tx2"/>
                </a:solidFill>
              </a:rPr>
              <a:t>Production Scheduling</a:t>
            </a:r>
          </a:p>
        </p:txBody>
      </p:sp>
      <p:sp>
        <p:nvSpPr>
          <p:cNvPr id="13" name="CasellaDiTesto 12">
            <a:extLst>
              <a:ext uri="{FF2B5EF4-FFF2-40B4-BE49-F238E27FC236}">
                <a16:creationId xmlns:a16="http://schemas.microsoft.com/office/drawing/2014/main" id="{9449E62C-DC2A-6538-5783-F3C6E97DDC25}"/>
              </a:ext>
            </a:extLst>
          </p:cNvPr>
          <p:cNvSpPr txBox="1"/>
          <p:nvPr/>
        </p:nvSpPr>
        <p:spPr>
          <a:xfrm>
            <a:off x="6143298" y="5153403"/>
            <a:ext cx="281151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1450" b="1" i="1" dirty="0">
                <a:solidFill>
                  <a:schemeClr val="tx2"/>
                </a:solidFill>
              </a:rPr>
              <a:t>DTs Design Methods</a:t>
            </a:r>
          </a:p>
        </p:txBody>
      </p:sp>
      <p:sp>
        <p:nvSpPr>
          <p:cNvPr id="14" name="CasellaDiTesto 13">
            <a:extLst>
              <a:ext uri="{FF2B5EF4-FFF2-40B4-BE49-F238E27FC236}">
                <a16:creationId xmlns:a16="http://schemas.microsoft.com/office/drawing/2014/main" id="{19FE7E89-7B65-4588-3F92-09FEB12EB45E}"/>
              </a:ext>
            </a:extLst>
          </p:cNvPr>
          <p:cNvSpPr txBox="1"/>
          <p:nvPr/>
        </p:nvSpPr>
        <p:spPr>
          <a:xfrm>
            <a:off x="9049407" y="5153403"/>
            <a:ext cx="2811517" cy="3154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1450" b="1" i="1" dirty="0">
                <a:solidFill>
                  <a:schemeClr val="tx2"/>
                </a:solidFill>
              </a:rPr>
              <a:t>DTs Industrial Specializations</a:t>
            </a:r>
          </a:p>
        </p:txBody>
      </p:sp>
    </p:spTree>
    <p:extLst>
      <p:ext uri="{BB962C8B-B14F-4D97-AF65-F5344CB8AC3E}">
        <p14:creationId xmlns:p14="http://schemas.microsoft.com/office/powerpoint/2010/main" val="355671732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DD9984B8-15F2-BD17-356D-3B3C6C73A7F5}"/>
              </a:ext>
            </a:extLst>
          </p:cNvPr>
          <p:cNvGrpSpPr/>
          <p:nvPr/>
        </p:nvGrpSpPr>
        <p:grpSpPr>
          <a:xfrm>
            <a:off x="1293085" y="3098689"/>
            <a:ext cx="9605830" cy="1977899"/>
            <a:chOff x="1293085" y="2551023"/>
            <a:chExt cx="9605830" cy="1977899"/>
          </a:xfrm>
        </p:grpSpPr>
        <p:sp>
          <p:nvSpPr>
            <p:cNvPr id="9" name="Titolo 1">
              <a:extLst>
                <a:ext uri="{FF2B5EF4-FFF2-40B4-BE49-F238E27FC236}">
                  <a16:creationId xmlns:a16="http://schemas.microsoft.com/office/drawing/2014/main" id="{2F505465-CCA7-4EC6-850B-E52E6FA21A75}"/>
                </a:ext>
              </a:extLst>
            </p:cNvPr>
            <p:cNvSpPr txBox="1">
              <a:spLocks/>
            </p:cNvSpPr>
            <p:nvPr/>
          </p:nvSpPr>
          <p:spPr>
            <a:xfrm>
              <a:off x="2958733" y="2960189"/>
              <a:ext cx="7940182" cy="902895"/>
            </a:xfrm>
            <a:prstGeom prst="rect">
              <a:avLst/>
            </a:prstGeom>
          </p:spPr>
          <p:txBody>
            <a:bodyPr vert="horz" lIns="108852" tIns="54426" rIns="108852" bIns="54426" rtlCol="0" anchor="ctr" anchorCtr="0">
              <a:noAutofit/>
            </a:bodyPr>
            <a:lstStyle>
              <a:lvl1pPr algn="l" defTabSz="1306220" rtl="0" eaLnBrk="1" latinLnBrk="0" hangingPunct="1">
                <a:lnSpc>
                  <a:spcPct val="90000"/>
                </a:lnSpc>
                <a:spcBef>
                  <a:spcPct val="0"/>
                </a:spcBef>
                <a:buNone/>
                <a:defRPr sz="4600" b="1" kern="1200" cap="none" baseline="0">
                  <a:solidFill>
                    <a:srgbClr val="0085CA"/>
                  </a:solidFill>
                  <a:latin typeface="+mj-lt"/>
                  <a:ea typeface="+mj-ea"/>
                  <a:cs typeface="+mj-cs"/>
                </a:defRPr>
              </a:lvl1pPr>
            </a:lstStyle>
            <a:p>
              <a:pPr algn="ctr"/>
              <a:r>
                <a:rPr lang="en-GB" sz="5833" i="1" dirty="0">
                  <a:latin typeface="Source Sans Pro" panose="020B0503030403020204" pitchFamily="34" charset="0"/>
                </a:rPr>
                <a:t>Thank you for your attention!</a:t>
              </a:r>
            </a:p>
          </p:txBody>
        </p:sp>
        <p:grpSp>
          <p:nvGrpSpPr>
            <p:cNvPr id="3" name="Gruppo 2">
              <a:extLst>
                <a:ext uri="{FF2B5EF4-FFF2-40B4-BE49-F238E27FC236}">
                  <a16:creationId xmlns:a16="http://schemas.microsoft.com/office/drawing/2014/main" id="{199F6AF1-A87E-8B53-B7C3-2B266A5C86A6}"/>
                </a:ext>
              </a:extLst>
            </p:cNvPr>
            <p:cNvGrpSpPr/>
            <p:nvPr/>
          </p:nvGrpSpPr>
          <p:grpSpPr>
            <a:xfrm>
              <a:off x="1293085" y="2551023"/>
              <a:ext cx="2079708" cy="1977899"/>
              <a:chOff x="1293085" y="2551023"/>
              <a:chExt cx="2079708" cy="1977899"/>
            </a:xfrm>
          </p:grpSpPr>
          <p:pic>
            <p:nvPicPr>
              <p:cNvPr id="4" name="Immagine 3">
                <a:extLst>
                  <a:ext uri="{FF2B5EF4-FFF2-40B4-BE49-F238E27FC236}">
                    <a16:creationId xmlns:a16="http://schemas.microsoft.com/office/drawing/2014/main" id="{98FEEF5D-50D4-4E79-969D-437B916BB7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3085" y="2551023"/>
                <a:ext cx="1755953" cy="1755953"/>
              </a:xfrm>
              <a:prstGeom prst="rect">
                <a:avLst/>
              </a:prstGeom>
            </p:spPr>
          </p:pic>
          <p:pic>
            <p:nvPicPr>
              <p:cNvPr id="2" name="Immagine 1">
                <a:extLst>
                  <a:ext uri="{FF2B5EF4-FFF2-40B4-BE49-F238E27FC236}">
                    <a16:creationId xmlns:a16="http://schemas.microsoft.com/office/drawing/2014/main" id="{32F7A708-AF25-5304-FAF3-23737E4E9B5C}"/>
                  </a:ext>
                </a:extLst>
              </p:cNvPr>
              <p:cNvPicPr>
                <a:picLocks noChangeAspect="1"/>
              </p:cNvPicPr>
              <p:nvPr/>
            </p:nvPicPr>
            <p:blipFill>
              <a:blip r:embed="rId5"/>
              <a:stretch>
                <a:fillRect/>
              </a:stretch>
            </p:blipFill>
            <p:spPr>
              <a:xfrm>
                <a:off x="2544672" y="3700801"/>
                <a:ext cx="828121" cy="828121"/>
              </a:xfrm>
              <a:prstGeom prst="ellipse">
                <a:avLst/>
              </a:prstGeom>
              <a:ln w="9525" cap="rnd">
                <a:solidFill>
                  <a:srgbClr val="333333"/>
                </a:solidFill>
              </a:ln>
              <a:effectLst/>
              <a:scene3d>
                <a:camera prst="orthographicFront"/>
                <a:lightRig rig="contrasting" dir="t">
                  <a:rot lat="0" lon="0" rev="3000000"/>
                </a:lightRig>
              </a:scene3d>
              <a:sp3d contourW="7620">
                <a:bevelT w="95250" h="31750"/>
                <a:contourClr>
                  <a:srgbClr val="333333"/>
                </a:contourClr>
              </a:sp3d>
            </p:spPr>
          </p:pic>
        </p:grpSp>
      </p:grpSp>
      <p:grpSp>
        <p:nvGrpSpPr>
          <p:cNvPr id="13" name="Gruppo 12">
            <a:extLst>
              <a:ext uri="{FF2B5EF4-FFF2-40B4-BE49-F238E27FC236}">
                <a16:creationId xmlns:a16="http://schemas.microsoft.com/office/drawing/2014/main" id="{730435E0-7FA0-F412-8B0A-90A8CB877E69}"/>
              </a:ext>
            </a:extLst>
          </p:cNvPr>
          <p:cNvGrpSpPr/>
          <p:nvPr/>
        </p:nvGrpSpPr>
        <p:grpSpPr>
          <a:xfrm>
            <a:off x="2686605" y="1029930"/>
            <a:ext cx="6818790" cy="1493870"/>
            <a:chOff x="2426008" y="4377638"/>
            <a:chExt cx="6818790" cy="1493870"/>
          </a:xfrm>
        </p:grpSpPr>
        <p:grpSp>
          <p:nvGrpSpPr>
            <p:cNvPr id="7" name="Gruppo 6">
              <a:extLst>
                <a:ext uri="{FF2B5EF4-FFF2-40B4-BE49-F238E27FC236}">
                  <a16:creationId xmlns:a16="http://schemas.microsoft.com/office/drawing/2014/main" id="{D3D194C9-A6BD-06A7-F5E6-3C91B1D90838}"/>
                </a:ext>
              </a:extLst>
            </p:cNvPr>
            <p:cNvGrpSpPr>
              <a:grpSpLocks noChangeAspect="1"/>
            </p:cNvGrpSpPr>
            <p:nvPr/>
          </p:nvGrpSpPr>
          <p:grpSpPr>
            <a:xfrm>
              <a:off x="6656973" y="5174324"/>
              <a:ext cx="2077056" cy="697184"/>
              <a:chOff x="4534816" y="3858392"/>
              <a:chExt cx="3806436" cy="1277666"/>
            </a:xfrm>
          </p:grpSpPr>
          <p:pic>
            <p:nvPicPr>
              <p:cNvPr id="8" name="Picture 6" descr="@IPVS-AS">
                <a:extLst>
                  <a:ext uri="{FF2B5EF4-FFF2-40B4-BE49-F238E27FC236}">
                    <a16:creationId xmlns:a16="http://schemas.microsoft.com/office/drawing/2014/main" id="{B7782410-141B-29E7-FE63-22F58718DD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4816" y="3858392"/>
                <a:ext cx="1277666" cy="1277666"/>
              </a:xfrm>
              <a:prstGeom prst="rect">
                <a:avLst/>
              </a:prstGeom>
              <a:noFill/>
              <a:extLst>
                <a:ext uri="{909E8E84-426E-40DD-AFC4-6F175D3DCCD1}">
                  <a14:hiddenFill xmlns:a14="http://schemas.microsoft.com/office/drawing/2010/main">
                    <a:solidFill>
                      <a:srgbClr val="FFFFFF"/>
                    </a:solidFill>
                  </a14:hiddenFill>
                </a:ext>
              </a:extLst>
            </p:spPr>
          </p:pic>
          <p:pic>
            <p:nvPicPr>
              <p:cNvPr id="10" name="Immagine 9">
                <a:extLst>
                  <a:ext uri="{FF2B5EF4-FFF2-40B4-BE49-F238E27FC236}">
                    <a16:creationId xmlns:a16="http://schemas.microsoft.com/office/drawing/2014/main" id="{9548A050-B65E-C96B-9D9D-C668894602E6}"/>
                  </a:ext>
                </a:extLst>
              </p:cNvPr>
              <p:cNvPicPr>
                <a:picLocks noChangeAspect="1"/>
              </p:cNvPicPr>
              <p:nvPr/>
            </p:nvPicPr>
            <p:blipFill rotWithShape="1">
              <a:blip r:embed="rId7">
                <a:extLst>
                  <a:ext uri="{28A0092B-C50C-407E-A947-70E740481C1C}">
                    <a14:useLocalDpi xmlns:a14="http://schemas.microsoft.com/office/drawing/2010/main" val="0"/>
                  </a:ext>
                </a:extLst>
              </a:blip>
              <a:srcRect t="15361" b="36161"/>
              <a:stretch/>
            </p:blipFill>
            <p:spPr>
              <a:xfrm>
                <a:off x="6032929" y="3937707"/>
                <a:ext cx="2308323" cy="1119036"/>
              </a:xfrm>
              <a:prstGeom prst="rect">
                <a:avLst/>
              </a:prstGeom>
            </p:spPr>
          </p:pic>
        </p:grpSp>
        <p:pic>
          <p:nvPicPr>
            <p:cNvPr id="11" name="Immagine 10">
              <a:extLst>
                <a:ext uri="{FF2B5EF4-FFF2-40B4-BE49-F238E27FC236}">
                  <a16:creationId xmlns:a16="http://schemas.microsoft.com/office/drawing/2014/main" id="{DD8BD980-B5F8-9A74-E14B-76471B9AE0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6008" y="4377638"/>
              <a:ext cx="3550247" cy="1493870"/>
            </a:xfrm>
            <a:prstGeom prst="rect">
              <a:avLst/>
            </a:prstGeom>
          </p:spPr>
        </p:pic>
        <p:pic>
          <p:nvPicPr>
            <p:cNvPr id="12" name="Picture 16">
              <a:extLst>
                <a:ext uri="{FF2B5EF4-FFF2-40B4-BE49-F238E27FC236}">
                  <a16:creationId xmlns:a16="http://schemas.microsoft.com/office/drawing/2014/main" id="{C7B26C36-3B56-85E5-2DAF-2B9F55E094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46204" y="4377638"/>
              <a:ext cx="3098594" cy="69718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itolo 1">
            <a:extLst>
              <a:ext uri="{FF2B5EF4-FFF2-40B4-BE49-F238E27FC236}">
                <a16:creationId xmlns:a16="http://schemas.microsoft.com/office/drawing/2014/main" id="{278D2C19-8154-2EDF-2176-8D5067BCD983}"/>
              </a:ext>
            </a:extLst>
          </p:cNvPr>
          <p:cNvSpPr txBox="1">
            <a:spLocks/>
          </p:cNvSpPr>
          <p:nvPr/>
        </p:nvSpPr>
        <p:spPr>
          <a:xfrm>
            <a:off x="3923171" y="308139"/>
            <a:ext cx="4627362" cy="650400"/>
          </a:xfrm>
          <a:prstGeom prst="rect">
            <a:avLst/>
          </a:prstGeom>
        </p:spPr>
        <p:txBody>
          <a:bodyPr/>
          <a:lstStyle>
            <a:lvl1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1pPr>
            <a:lvl2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2pPr>
            <a:lvl3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3pPr>
            <a:lvl4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4pPr>
            <a:lvl5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5pPr>
            <a:lvl6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6pPr>
            <a:lvl7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7pPr>
            <a:lvl8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8pPr>
            <a:lvl9pPr marL="0" marR="0" indent="0" algn="l" defTabSz="1219200" rtl="0" eaLnBrk="1" latinLnBrk="0" hangingPunct="1">
              <a:lnSpc>
                <a:spcPct val="100000"/>
              </a:lnSpc>
              <a:spcBef>
                <a:spcPts val="0"/>
              </a:spcBef>
              <a:spcAft>
                <a:spcPts val="0"/>
              </a:spcAft>
              <a:buClrTx/>
              <a:buSzTx/>
              <a:buFontTx/>
              <a:buNone/>
              <a:tabLst/>
              <a:defRPr sz="3700" b="1" i="0" u="none" strike="noStrike" cap="none" spc="0" baseline="0">
                <a:solidFill>
                  <a:srgbClr val="000000"/>
                </a:solidFill>
                <a:uFillTx/>
                <a:latin typeface="Helvetica Neue"/>
                <a:ea typeface="Helvetica Neue"/>
                <a:cs typeface="Helvetica Neue"/>
                <a:sym typeface="Helvetica Neue"/>
              </a:defRPr>
            </a:lvl9pPr>
          </a:lstStyle>
          <a:p>
            <a:pPr algn="ctr" defTabSz="1306220">
              <a:lnSpc>
                <a:spcPct val="90000"/>
              </a:lnSpc>
              <a:spcBef>
                <a:spcPct val="0"/>
              </a:spcBef>
            </a:pPr>
            <a:r>
              <a:rPr lang="en-GB" i="1" dirty="0">
                <a:solidFill>
                  <a:srgbClr val="0085CA"/>
                </a:solidFill>
                <a:latin typeface="Source Sans Pro" panose="020B0503030403020204" pitchFamily="34" charset="0"/>
                <a:ea typeface="+mj-ea"/>
                <a:cs typeface="+mj-cs"/>
              </a:rPr>
              <a:t>Special thanks to …</a:t>
            </a:r>
          </a:p>
        </p:txBody>
      </p:sp>
    </p:spTree>
    <p:custDataLst>
      <p:tags r:id="rId1"/>
    </p:custDataLst>
    <p:extLst>
      <p:ext uri="{BB962C8B-B14F-4D97-AF65-F5344CB8AC3E}">
        <p14:creationId xmlns:p14="http://schemas.microsoft.com/office/powerpoint/2010/main" val="3671591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Research results: Publications</a:t>
            </a:r>
          </a:p>
        </p:txBody>
      </p:sp>
      <p:sp>
        <p:nvSpPr>
          <p:cNvPr id="9" name="Segnaposto testo 8">
            <a:extLst>
              <a:ext uri="{FF2B5EF4-FFF2-40B4-BE49-F238E27FC236}">
                <a16:creationId xmlns:a16="http://schemas.microsoft.com/office/drawing/2014/main" id="{7688BAC9-F372-9AD2-EF3F-05571F4D5D19}"/>
              </a:ext>
            </a:extLst>
          </p:cNvPr>
          <p:cNvSpPr>
            <a:spLocks noGrp="1"/>
          </p:cNvSpPr>
          <p:nvPr>
            <p:ph type="body" sz="half" idx="1"/>
          </p:nvPr>
        </p:nvSpPr>
        <p:spPr>
          <a:xfrm>
            <a:off x="721292" y="1005388"/>
            <a:ext cx="10749416" cy="5158743"/>
          </a:xfrm>
        </p:spPr>
        <p:txBody>
          <a:bodyPr anchor="ctr"/>
          <a:lstStyle/>
          <a:p>
            <a:pPr marL="73025" indent="0">
              <a:spcBef>
                <a:spcPts val="600"/>
              </a:spcBef>
              <a:buNone/>
            </a:pPr>
            <a:r>
              <a:rPr kumimoji="0" lang="en-GB" altLang="it-IT" sz="1200" b="0" i="0" u="none" strike="noStrike" cap="none" normalizeH="0" baseline="0" dirty="0">
                <a:ln>
                  <a:noFill/>
                </a:ln>
                <a:solidFill>
                  <a:schemeClr val="tx2"/>
                </a:solidFill>
                <a:effectLst/>
                <a:latin typeface="Arial Unicode MS"/>
              </a:rPr>
              <a:t>Accepted</a:t>
            </a:r>
            <a:r>
              <a:rPr lang="en-GB" altLang="it-IT" sz="1200" dirty="0">
                <a:solidFill>
                  <a:schemeClr val="tx2"/>
                </a:solidFill>
                <a:latin typeface="Arial Unicode MS"/>
              </a:rPr>
              <a:t>:</a:t>
            </a:r>
            <a:endParaRPr kumimoji="0" lang="en-GB" altLang="it-IT" sz="1200" b="0" i="0" u="none" strike="noStrike" cap="none" normalizeH="0" baseline="0" dirty="0">
              <a:ln>
                <a:noFill/>
              </a:ln>
              <a:solidFill>
                <a:schemeClr val="tx2"/>
              </a:solidFill>
              <a:effectLst/>
              <a:latin typeface="Arial Unicode MS"/>
            </a:endParaRPr>
          </a:p>
          <a:p>
            <a:pPr>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Marco Lippi, Matteo Martinelli, Marco Picone, Franco Zambonelli, </a:t>
            </a:r>
            <a:r>
              <a:rPr kumimoji="0" lang="en-GB" altLang="it-IT" sz="1200" b="0" i="1" u="none" strike="noStrike" cap="none" normalizeH="0" baseline="0" dirty="0">
                <a:ln>
                  <a:noFill/>
                </a:ln>
                <a:solidFill>
                  <a:schemeClr val="tx2"/>
                </a:solidFill>
                <a:effectLst/>
                <a:latin typeface="Arial Unicode MS"/>
              </a:rPr>
              <a:t>Enabling causality learning in smart factories with hierarchical digital twins</a:t>
            </a:r>
            <a:r>
              <a:rPr kumimoji="0" lang="en-GB" altLang="it-IT" sz="1200" b="0" i="0" u="none" strike="noStrike" cap="none" normalizeH="0" baseline="0" dirty="0">
                <a:ln>
                  <a:noFill/>
                </a:ln>
                <a:solidFill>
                  <a:schemeClr val="tx2"/>
                </a:solidFill>
                <a:effectLst/>
                <a:latin typeface="Arial Unicode MS"/>
              </a:rPr>
              <a:t>, Computers in Industry, 2023</a:t>
            </a:r>
          </a:p>
          <a:p>
            <a:pPr>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Matteo Martinelli, Marco Lippi, Rita Gamberini, </a:t>
            </a:r>
            <a:r>
              <a:rPr kumimoji="0" lang="en-GB" altLang="it-IT" sz="1200" b="0" i="1" u="none" strike="noStrike" cap="none" normalizeH="0" baseline="0" dirty="0">
                <a:ln>
                  <a:noFill/>
                </a:ln>
                <a:solidFill>
                  <a:schemeClr val="tx2"/>
                </a:solidFill>
                <a:effectLst/>
                <a:latin typeface="Arial Unicode MS"/>
              </a:rPr>
              <a:t>Poka-yoke meets deep learning: a proof of concept for an assembly line application</a:t>
            </a:r>
            <a:r>
              <a:rPr kumimoji="0" lang="en-GB" altLang="it-IT" sz="1200" b="0" i="0" u="none" strike="noStrike" cap="none" normalizeH="0" baseline="0" dirty="0">
                <a:ln>
                  <a:noFill/>
                </a:ln>
                <a:solidFill>
                  <a:schemeClr val="tx2"/>
                </a:solidFill>
                <a:effectLst/>
                <a:latin typeface="Arial Unicode MS"/>
              </a:rPr>
              <a:t>, Applied Sciences, volume 12, number 21, MDPI, 2022</a:t>
            </a:r>
          </a:p>
          <a:p>
            <a:pPr>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Marco Lippi, Stefano Mariani, Matteo Martinelli, Franco Zambonelli,</a:t>
            </a:r>
            <a:r>
              <a:rPr kumimoji="0" lang="en-GB" altLang="it-IT" sz="1200" b="0" i="1" u="none" strike="noStrike" cap="none" normalizeH="0" baseline="0" dirty="0">
                <a:ln>
                  <a:noFill/>
                </a:ln>
                <a:solidFill>
                  <a:schemeClr val="tx2"/>
                </a:solidFill>
                <a:effectLst/>
                <a:latin typeface="Arial Unicode MS"/>
              </a:rPr>
              <a:t> Individual and collective self-development: Concepts and challenges</a:t>
            </a:r>
            <a:r>
              <a:rPr kumimoji="0" lang="en-GB" altLang="it-IT" sz="1200" b="0" i="0" u="none" strike="noStrike" cap="none" normalizeH="0" baseline="0" dirty="0">
                <a:ln>
                  <a:noFill/>
                </a:ln>
                <a:solidFill>
                  <a:schemeClr val="tx2"/>
                </a:solidFill>
                <a:effectLst/>
                <a:latin typeface="Arial Unicode MS"/>
              </a:rPr>
              <a:t>, 17th Conference on Computer Science and Intelligence Systems (FedCSIS), 2022</a:t>
            </a:r>
          </a:p>
          <a:p>
            <a:pPr>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Marco Lippi, Stefano Mariani, Matteo Martinelli, Franco Zambonelli, </a:t>
            </a:r>
            <a:r>
              <a:rPr kumimoji="0" lang="en-US" altLang="it-IT" sz="1200" b="0" i="0" u="none" strike="noStrike" cap="none" normalizeH="0" baseline="0" dirty="0">
                <a:ln>
                  <a:noFill/>
                </a:ln>
                <a:solidFill>
                  <a:schemeClr val="tx2"/>
                </a:solidFill>
                <a:effectLst/>
                <a:latin typeface="Arial Unicode MS"/>
              </a:rPr>
              <a:t>Self-Development and Causality in Intelligent Environments, 18th International Conference on Intelligent Environments (IE2022), 2022</a:t>
            </a:r>
            <a:endParaRPr kumimoji="0" lang="en-GB" altLang="it-IT" sz="1200" b="0" i="0" u="none" strike="noStrike" cap="none" normalizeH="0" baseline="0" dirty="0">
              <a:ln>
                <a:noFill/>
              </a:ln>
              <a:solidFill>
                <a:schemeClr val="tx2"/>
              </a:solidFill>
              <a:effectLst/>
              <a:latin typeface="Arial Unicode MS"/>
            </a:endParaRPr>
          </a:p>
          <a:p>
            <a:pPr>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Marco Lippi, </a:t>
            </a:r>
            <a:r>
              <a:rPr lang="en-GB" altLang="it-IT" sz="1200" dirty="0">
                <a:solidFill>
                  <a:schemeClr val="tx2"/>
                </a:solidFill>
                <a:latin typeface="Arial Unicode MS"/>
              </a:rPr>
              <a:t>Stefano </a:t>
            </a:r>
            <a:r>
              <a:rPr kumimoji="0" lang="en-GB" altLang="it-IT" sz="1200" b="0" i="0" u="none" strike="noStrike" cap="none" normalizeH="0" baseline="0" dirty="0">
                <a:ln>
                  <a:noFill/>
                </a:ln>
                <a:solidFill>
                  <a:schemeClr val="tx2"/>
                </a:solidFill>
                <a:effectLst/>
                <a:latin typeface="Arial Unicode MS"/>
              </a:rPr>
              <a:t>Mariani, Matteo Martinelli, Franco Zambonelli, Franco, </a:t>
            </a:r>
            <a:r>
              <a:rPr kumimoji="0" lang="en-GB" altLang="it-IT" sz="1200" b="0" i="1" u="none" strike="noStrike" cap="none" normalizeH="0" baseline="0" dirty="0">
                <a:ln>
                  <a:noFill/>
                </a:ln>
                <a:solidFill>
                  <a:schemeClr val="tx2"/>
                </a:solidFill>
                <a:effectLst/>
                <a:latin typeface="Arial Unicode MS"/>
              </a:rPr>
              <a:t>Individual and Collective Autonomous Development</a:t>
            </a:r>
            <a:r>
              <a:rPr kumimoji="0" lang="en-GB" altLang="it-IT" sz="1200" b="0" i="0" u="none" strike="noStrike" cap="none" normalizeH="0" baseline="0" dirty="0">
                <a:ln>
                  <a:noFill/>
                </a:ln>
                <a:solidFill>
                  <a:schemeClr val="tx2"/>
                </a:solidFill>
                <a:effectLst/>
                <a:latin typeface="Arial Unicode MS"/>
              </a:rPr>
              <a:t>, </a:t>
            </a:r>
            <a:r>
              <a:rPr kumimoji="0" lang="en-GB" altLang="it-IT" sz="1200" b="0" i="0" u="none" strike="noStrike" cap="none" normalizeH="0" baseline="0" dirty="0" err="1">
                <a:ln>
                  <a:noFill/>
                </a:ln>
                <a:solidFill>
                  <a:schemeClr val="tx2"/>
                </a:solidFill>
                <a:effectLst/>
                <a:latin typeface="Arial Unicode MS"/>
              </a:rPr>
              <a:t>arXiv</a:t>
            </a:r>
            <a:r>
              <a:rPr kumimoji="0" lang="en-GB" altLang="it-IT" sz="1200" b="0" i="0" u="none" strike="noStrike" cap="none" normalizeH="0" baseline="0" dirty="0">
                <a:ln>
                  <a:noFill/>
                </a:ln>
                <a:solidFill>
                  <a:schemeClr val="tx2"/>
                </a:solidFill>
                <a:effectLst/>
                <a:latin typeface="Arial Unicode MS"/>
              </a:rPr>
              <a:t> preprint (arXiv:2109.11223), 2021</a:t>
            </a:r>
          </a:p>
          <a:p>
            <a:pPr marL="73025" indent="0">
              <a:spcBef>
                <a:spcPts val="1200"/>
              </a:spcBef>
              <a:buNone/>
            </a:pPr>
            <a:r>
              <a:rPr kumimoji="0" lang="en-GB" altLang="it-IT" sz="1200" b="0" i="0" u="none" strike="noStrike" cap="none" normalizeH="0" baseline="0" dirty="0">
                <a:ln>
                  <a:noFill/>
                </a:ln>
                <a:solidFill>
                  <a:schemeClr val="tx2"/>
                </a:solidFill>
                <a:effectLst/>
                <a:latin typeface="Arial Unicode MS"/>
              </a:rPr>
              <a:t>WIP</a:t>
            </a:r>
            <a:r>
              <a:rPr lang="en-GB" altLang="it-IT" sz="1200" dirty="0">
                <a:solidFill>
                  <a:schemeClr val="tx2"/>
                </a:solidFill>
                <a:latin typeface="Arial Unicode MS"/>
              </a:rPr>
              <a:t>:</a:t>
            </a:r>
          </a:p>
          <a:p>
            <a:pPr marL="301625" indent="-228600">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Antonello Barbone, Samuele Burattini, Matteo Martinelli, Marco Picone, Alessandro Ricci, Antonio Virdis, </a:t>
            </a:r>
            <a:r>
              <a:rPr kumimoji="0" lang="en-GB" altLang="it-IT" sz="1200" b="0" i="1" u="none" strike="noStrike" cap="none" normalizeH="0" baseline="0" dirty="0">
                <a:ln>
                  <a:noFill/>
                </a:ln>
                <a:solidFill>
                  <a:schemeClr val="tx2"/>
                </a:solidFill>
                <a:effectLst/>
                <a:latin typeface="Arial Unicode MS"/>
              </a:rPr>
              <a:t>Digital Twin Continuum: a Key Enabler for Pervasive Cyber-Physical Environments</a:t>
            </a:r>
            <a:endParaRPr lang="en-GB" altLang="it-IT" sz="1200" i="1" dirty="0">
              <a:solidFill>
                <a:schemeClr val="tx2"/>
              </a:solidFill>
              <a:latin typeface="Arial Unicode MS"/>
            </a:endParaRPr>
          </a:p>
          <a:p>
            <a:pPr marL="301625" indent="-228600">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Matteo Martinelli, Ann-Kathrin Splettstößer, Marco Picone, Marco Lippi, Andreas Wortmann, </a:t>
            </a:r>
            <a:r>
              <a:rPr kumimoji="0" lang="en-GB" altLang="it-IT" sz="1200" b="0" i="1" u="none" strike="noStrike" cap="none" normalizeH="0" baseline="0" dirty="0">
                <a:ln>
                  <a:noFill/>
                </a:ln>
                <a:solidFill>
                  <a:schemeClr val="tx2"/>
                </a:solidFill>
                <a:effectLst/>
                <a:latin typeface="Arial Unicode MS"/>
              </a:rPr>
              <a:t>Hierarchical Digital Twin Ecosystem for Industrial Manufacturing Scenarios</a:t>
            </a:r>
          </a:p>
          <a:p>
            <a:pPr marL="301625" indent="-228600">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Matteo Martinelli, Marco Lippi, Marco Picone, Andreas Wortmann, </a:t>
            </a:r>
            <a:r>
              <a:rPr kumimoji="0" lang="en-GB" altLang="it-IT" sz="1200" b="0" i="1" u="none" strike="noStrike" cap="none" normalizeH="0" baseline="0" dirty="0">
                <a:ln>
                  <a:noFill/>
                </a:ln>
                <a:solidFill>
                  <a:schemeClr val="tx2"/>
                </a:solidFill>
                <a:effectLst/>
                <a:latin typeface="Arial Unicode MS"/>
              </a:rPr>
              <a:t>Interaction Patterns Between AI and Digital Twin Enabled Shop-Floors in the Industrial Domain</a:t>
            </a:r>
          </a:p>
          <a:p>
            <a:pPr marL="301625" indent="-228600">
              <a:spcBef>
                <a:spcPts val="600"/>
              </a:spcBef>
              <a:buFont typeface="+mj-lt"/>
              <a:buAutoNum type="arabicPeriod"/>
            </a:pPr>
            <a:r>
              <a:rPr kumimoji="0" lang="en-GB" altLang="it-IT" sz="1200" b="0" i="0" u="none" strike="noStrike" cap="none" normalizeH="0" baseline="0" dirty="0">
                <a:ln>
                  <a:noFill/>
                </a:ln>
                <a:solidFill>
                  <a:schemeClr val="tx2"/>
                </a:solidFill>
                <a:effectLst/>
                <a:latin typeface="Arial Unicode MS"/>
              </a:rPr>
              <a:t>Matteo Martinelli, Marco Picone, Miguel Sellitto, </a:t>
            </a:r>
            <a:r>
              <a:rPr kumimoji="0" lang="en-GB" altLang="it-IT" sz="1200" b="0" i="1" u="none" strike="noStrike" cap="none" normalizeH="0" baseline="0" dirty="0">
                <a:ln>
                  <a:noFill/>
                </a:ln>
                <a:solidFill>
                  <a:schemeClr val="tx2"/>
                </a:solidFill>
                <a:effectLst/>
                <a:latin typeface="Arial Unicode MS"/>
              </a:rPr>
              <a:t>Research and application framework for Industry 4.0: a vision based on Industrial Competitive Priorities</a:t>
            </a:r>
          </a:p>
        </p:txBody>
      </p:sp>
    </p:spTree>
    <p:extLst>
      <p:ext uri="{BB962C8B-B14F-4D97-AF65-F5344CB8AC3E}">
        <p14:creationId xmlns:p14="http://schemas.microsoft.com/office/powerpoint/2010/main" val="518093236"/>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References</a:t>
            </a:r>
          </a:p>
        </p:txBody>
      </p:sp>
      <p:sp>
        <p:nvSpPr>
          <p:cNvPr id="5" name="Segnaposto testo 4">
            <a:extLst>
              <a:ext uri="{FF2B5EF4-FFF2-40B4-BE49-F238E27FC236}">
                <a16:creationId xmlns:a16="http://schemas.microsoft.com/office/drawing/2014/main" id="{B25E9E88-FFF3-CCF8-81D3-F2F3ED6D6A02}"/>
              </a:ext>
            </a:extLst>
          </p:cNvPr>
          <p:cNvSpPr>
            <a:spLocks noGrp="1"/>
          </p:cNvSpPr>
          <p:nvPr>
            <p:ph type="body" sz="half" idx="1"/>
          </p:nvPr>
        </p:nvSpPr>
        <p:spPr>
          <a:xfrm>
            <a:off x="483899" y="985520"/>
            <a:ext cx="11224201" cy="5303519"/>
          </a:xfrm>
        </p:spPr>
        <p:txBody>
          <a:bodyPr anchor="ctr"/>
          <a:lstStyle/>
          <a:p>
            <a:pPr marL="268288" indent="-195263"/>
            <a:r>
              <a:rPr lang="en-GB" sz="1200" dirty="0">
                <a:solidFill>
                  <a:schemeClr val="tx2"/>
                </a:solidFill>
                <a:highlight>
                  <a:srgbClr val="FFFFFF"/>
                </a:highlight>
              </a:rPr>
              <a:t>[1] </a:t>
            </a:r>
            <a:r>
              <a:rPr lang="it-IT" sz="1200" dirty="0" err="1">
                <a:solidFill>
                  <a:schemeClr val="tx2"/>
                </a:solidFill>
                <a:highlight>
                  <a:srgbClr val="FFFFFF"/>
                </a:highlight>
              </a:rPr>
              <a:t>Ghobakhloo</a:t>
            </a:r>
            <a:r>
              <a:rPr lang="it-IT" sz="1200" dirty="0">
                <a:solidFill>
                  <a:schemeClr val="tx2"/>
                </a:solidFill>
                <a:highlight>
                  <a:srgbClr val="FFFFFF"/>
                </a:highlight>
              </a:rPr>
              <a:t> M.</a:t>
            </a:r>
            <a:r>
              <a:rPr lang="en-GB" sz="1200" dirty="0">
                <a:solidFill>
                  <a:schemeClr val="tx2"/>
                </a:solidFill>
                <a:highlight>
                  <a:srgbClr val="FFFFFF"/>
                </a:highlight>
              </a:rPr>
              <a:t>, </a:t>
            </a:r>
            <a:r>
              <a:rPr lang="en-GB" sz="1200" i="1" dirty="0">
                <a:solidFill>
                  <a:schemeClr val="tx2"/>
                </a:solidFill>
                <a:highlight>
                  <a:srgbClr val="FFFFFF"/>
                </a:highlight>
              </a:rPr>
              <a:t>Industry 4.0, digitization, and opportunities </a:t>
            </a:r>
            <a:r>
              <a:rPr lang="en-GB" sz="1200" i="1" dirty="0">
                <a:solidFill>
                  <a:schemeClr val="tx2"/>
                </a:solidFill>
                <a:highlight>
                  <a:srgbClr val="FFFFFF"/>
                </a:highlight>
                <a:latin typeface="Helvetica Neue"/>
                <a:sym typeface="Helvetica Neue"/>
              </a:rPr>
              <a:t>for sustainability</a:t>
            </a:r>
            <a:r>
              <a:rPr lang="en-GB" sz="1200" dirty="0">
                <a:solidFill>
                  <a:schemeClr val="tx2"/>
                </a:solidFill>
                <a:highlight>
                  <a:srgbClr val="FFFFFF"/>
                </a:highlight>
                <a:latin typeface="Helvetica Neue"/>
                <a:sym typeface="Helvetica Neue"/>
              </a:rPr>
              <a:t>, Journal of Cleaner Production (2020)</a:t>
            </a:r>
          </a:p>
          <a:p>
            <a:pPr marL="268288" indent="-195263"/>
            <a:r>
              <a:rPr lang="en-GB" sz="1200" dirty="0">
                <a:solidFill>
                  <a:schemeClr val="tx2"/>
                </a:solidFill>
                <a:highlight>
                  <a:srgbClr val="FFFFFF"/>
                </a:highlight>
                <a:latin typeface="Helvetica Neue"/>
                <a:sym typeface="Helvetica Neue"/>
              </a:rPr>
              <a:t>[2] </a:t>
            </a:r>
            <a:r>
              <a:rPr lang="en-US" sz="1200" i="0" dirty="0">
                <a:solidFill>
                  <a:schemeClr val="tx2"/>
                </a:solidFill>
                <a:effectLst/>
                <a:highlight>
                  <a:srgbClr val="FFFFFF"/>
                </a:highlight>
                <a:latin typeface="Helvetica Neue"/>
              </a:rPr>
              <a:t>Rebecca</a:t>
            </a:r>
            <a:r>
              <a:rPr lang="en-US" sz="1200" i="0" dirty="0">
                <a:solidFill>
                  <a:schemeClr val="tx2"/>
                </a:solidFill>
                <a:effectLst/>
                <a:highlight>
                  <a:srgbClr val="FFFFFF"/>
                </a:highlight>
                <a:latin typeface="Arial" panose="020B0604020202020204" pitchFamily="34" charset="0"/>
              </a:rPr>
              <a:t> </a:t>
            </a:r>
            <a:r>
              <a:rPr lang="en-US" sz="1200" i="0" dirty="0" err="1">
                <a:solidFill>
                  <a:schemeClr val="tx2"/>
                </a:solidFill>
                <a:effectLst/>
                <a:highlight>
                  <a:srgbClr val="FFFFFF"/>
                </a:highlight>
                <a:latin typeface="Arial" panose="020B0604020202020204" pitchFamily="34" charset="0"/>
              </a:rPr>
              <a:t>Duray</a:t>
            </a:r>
            <a:r>
              <a:rPr lang="en-US" sz="1200" dirty="0">
                <a:solidFill>
                  <a:schemeClr val="tx2"/>
                </a:solidFill>
                <a:highlight>
                  <a:srgbClr val="FFFFFF"/>
                </a:highlight>
                <a:latin typeface="Arial" panose="020B0604020202020204" pitchFamily="34" charset="0"/>
              </a:rPr>
              <a:t>,</a:t>
            </a:r>
            <a:r>
              <a:rPr lang="en-US" sz="1200" i="0" dirty="0">
                <a:solidFill>
                  <a:schemeClr val="tx2"/>
                </a:solidFill>
                <a:effectLst/>
                <a:highlight>
                  <a:srgbClr val="FFFFFF"/>
                </a:highlight>
                <a:latin typeface="Arial" panose="020B0604020202020204" pitchFamily="34" charset="0"/>
              </a:rPr>
              <a:t> </a:t>
            </a:r>
            <a:r>
              <a:rPr lang="en-US" sz="1200" i="1" dirty="0">
                <a:solidFill>
                  <a:schemeClr val="tx2"/>
                </a:solidFill>
                <a:effectLst/>
                <a:highlight>
                  <a:srgbClr val="FFFFFF"/>
                </a:highlight>
                <a:latin typeface="Arial" panose="020B0604020202020204" pitchFamily="34" charset="0"/>
              </a:rPr>
              <a:t>Mass customization origins: Mass or custom manufacturing?</a:t>
            </a:r>
            <a:r>
              <a:rPr lang="en-US" sz="1200" i="0" dirty="0">
                <a:solidFill>
                  <a:schemeClr val="tx2"/>
                </a:solidFill>
                <a:effectLst/>
                <a:highlight>
                  <a:srgbClr val="FFFFFF"/>
                </a:highlight>
                <a:latin typeface="Arial" panose="020B0604020202020204" pitchFamily="34" charset="0"/>
              </a:rPr>
              <a:t>, International Journal of Operations \&amp; Production Management (2002)</a:t>
            </a:r>
          </a:p>
          <a:p>
            <a:pPr marL="268288" indent="-195263"/>
            <a:r>
              <a:rPr lang="en-US" sz="1200" dirty="0">
                <a:solidFill>
                  <a:schemeClr val="tx2"/>
                </a:solidFill>
                <a:highlight>
                  <a:srgbClr val="FFFFFF"/>
                </a:highlight>
                <a:latin typeface="Helvetica Neue"/>
              </a:rPr>
              <a:t>[3] Monostori L. et al., </a:t>
            </a:r>
            <a:r>
              <a:rPr lang="en-US" sz="1200" i="1" dirty="0">
                <a:solidFill>
                  <a:schemeClr val="tx2"/>
                </a:solidFill>
                <a:highlight>
                  <a:srgbClr val="FFFFFF"/>
                </a:highlight>
                <a:latin typeface="Helvetica Neue"/>
              </a:rPr>
              <a:t>Complexity in engineering design and manufacturing</a:t>
            </a:r>
            <a:r>
              <a:rPr lang="en-US" sz="1200" dirty="0">
                <a:solidFill>
                  <a:schemeClr val="tx2"/>
                </a:solidFill>
                <a:highlight>
                  <a:srgbClr val="FFFFFF"/>
                </a:highlight>
                <a:latin typeface="Helvetica Neue"/>
              </a:rPr>
              <a:t>, CIRP Annals (2012)</a:t>
            </a:r>
          </a:p>
          <a:p>
            <a:pPr marL="268288" indent="-195263"/>
            <a:r>
              <a:rPr lang="en-US" sz="1200" dirty="0">
                <a:solidFill>
                  <a:schemeClr val="tx2"/>
                </a:solidFill>
                <a:highlight>
                  <a:srgbClr val="FFFFFF"/>
                </a:highlight>
                <a:latin typeface="Helvetica Neue"/>
              </a:rPr>
              <a:t>[4] </a:t>
            </a:r>
            <a:r>
              <a:rPr lang="en-US" sz="1200" dirty="0" err="1">
                <a:solidFill>
                  <a:schemeClr val="tx2"/>
                </a:solidFill>
                <a:highlight>
                  <a:srgbClr val="FFFFFF"/>
                </a:highlight>
                <a:latin typeface="Helvetica Neue"/>
              </a:rPr>
              <a:t>Modrak</a:t>
            </a:r>
            <a:r>
              <a:rPr lang="en-US" sz="1200" dirty="0">
                <a:solidFill>
                  <a:schemeClr val="tx2"/>
                </a:solidFill>
                <a:highlight>
                  <a:srgbClr val="FFFFFF"/>
                </a:highlight>
                <a:latin typeface="Helvetica Neue"/>
              </a:rPr>
              <a:t> V. et al., </a:t>
            </a:r>
            <a:r>
              <a:rPr lang="en-US" sz="1200" i="1" dirty="0">
                <a:solidFill>
                  <a:schemeClr val="tx2"/>
                </a:solidFill>
                <a:highlight>
                  <a:srgbClr val="FFFFFF"/>
                </a:highlight>
                <a:latin typeface="Helvetica Neue"/>
              </a:rPr>
              <a:t>Exploring the Complexity Levels of Discrete Manufacturing Processes</a:t>
            </a:r>
            <a:r>
              <a:rPr lang="en-US" sz="1200" dirty="0">
                <a:solidFill>
                  <a:schemeClr val="tx2"/>
                </a:solidFill>
                <a:highlight>
                  <a:srgbClr val="FFFFFF"/>
                </a:highlight>
                <a:latin typeface="Helvetica Neue"/>
              </a:rPr>
              <a:t>, 9th IFAC Conference on Manufacturing Modelling, Management and Control MIM (2019)</a:t>
            </a:r>
          </a:p>
          <a:p>
            <a:pPr marL="268288" indent="-195263"/>
            <a:r>
              <a:rPr lang="en-US" sz="1200" dirty="0">
                <a:solidFill>
                  <a:schemeClr val="tx2"/>
                </a:solidFill>
                <a:highlight>
                  <a:srgbClr val="FFFFFF"/>
                </a:highlight>
                <a:latin typeface="Helvetica Neue"/>
              </a:rPr>
              <a:t>[5] Herrera V., </a:t>
            </a:r>
            <a:r>
              <a:rPr lang="en-US" sz="1200" i="1" dirty="0">
                <a:solidFill>
                  <a:schemeClr val="tx2"/>
                </a:solidFill>
                <a:highlight>
                  <a:srgbClr val="FFFFFF"/>
                </a:highlight>
                <a:latin typeface="Helvetica Neue"/>
              </a:rPr>
              <a:t>Complexity in Manufacturing Systems: a literature review</a:t>
            </a:r>
            <a:r>
              <a:rPr lang="en-US" sz="1200" dirty="0">
                <a:solidFill>
                  <a:schemeClr val="tx2"/>
                </a:solidFill>
                <a:highlight>
                  <a:srgbClr val="FFFFFF"/>
                </a:highlight>
                <a:latin typeface="Helvetica Neue"/>
              </a:rPr>
              <a:t>, Production Engineering (2021)</a:t>
            </a:r>
          </a:p>
          <a:p>
            <a:pPr marL="268288" indent="-195263"/>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[6] Gabriel AJ., </a:t>
            </a:r>
            <a:r>
              <a:rPr kumimoji="0" lang="en-US" sz="1200" b="0" i="1" u="none" strike="noStrike" kern="1200" cap="none" spc="0" normalizeH="0" baseline="0" noProof="0" dirty="0">
                <a:ln>
                  <a:noFill/>
                </a:ln>
                <a:solidFill>
                  <a:srgbClr val="535353"/>
                </a:solidFill>
                <a:effectLst/>
                <a:highlight>
                  <a:srgbClr val="FFFFFF"/>
                </a:highlight>
                <a:uLnTx/>
                <a:uFillTx/>
                <a:latin typeface="Helvetica Neue"/>
                <a:cs typeface="Arial"/>
              </a:rPr>
              <a:t>The effect of internal static manufacturing complexity on manufacturing performance</a:t>
            </a:r>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 PhD Thesis, Clemson University (2007)</a:t>
            </a:r>
          </a:p>
          <a:p>
            <a:pPr marL="268288" indent="-195263"/>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[7] Cheng j. et al., </a:t>
            </a:r>
            <a:r>
              <a:rPr kumimoji="0" lang="en-US" sz="1200" b="0" i="1" u="none" strike="noStrike" kern="1200" cap="none" spc="0" normalizeH="0" baseline="0" noProof="0" dirty="0" err="1">
                <a:ln>
                  <a:noFill/>
                </a:ln>
                <a:solidFill>
                  <a:srgbClr val="535353"/>
                </a:solidFill>
                <a:effectLst/>
                <a:highlight>
                  <a:srgbClr val="FFFFFF"/>
                </a:highlight>
                <a:uLnTx/>
                <a:uFillTx/>
                <a:latin typeface="Helvetica Neue"/>
                <a:cs typeface="Arial"/>
              </a:rPr>
              <a:t>DT-II:Digital</a:t>
            </a:r>
            <a:r>
              <a:rPr kumimoji="0" lang="en-US" sz="1200" b="0" i="1" u="none" strike="noStrike" kern="1200" cap="none" spc="0" normalizeH="0" baseline="0" noProof="0" dirty="0">
                <a:ln>
                  <a:noFill/>
                </a:ln>
                <a:solidFill>
                  <a:srgbClr val="535353"/>
                </a:solidFill>
                <a:effectLst/>
                <a:highlight>
                  <a:srgbClr val="FFFFFF"/>
                </a:highlight>
                <a:uLnTx/>
                <a:uFillTx/>
                <a:latin typeface="Helvetica Neue"/>
                <a:cs typeface="Arial"/>
              </a:rPr>
              <a:t> twin enhanced Industrial Internet reference framework towards smart manufacturing</a:t>
            </a:r>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 Robotics and Computer-Integrated Manufacturing (2020)</a:t>
            </a:r>
          </a:p>
          <a:p>
            <a:pPr marL="268288" indent="-195263"/>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[8] Jan Z. et al., </a:t>
            </a:r>
            <a:r>
              <a:rPr kumimoji="0" lang="en-US" sz="1200" b="0" i="1" u="none" strike="noStrike" kern="1200" cap="none" spc="0" normalizeH="0" baseline="0" noProof="0" dirty="0">
                <a:ln>
                  <a:noFill/>
                </a:ln>
                <a:solidFill>
                  <a:srgbClr val="535353"/>
                </a:solidFill>
                <a:effectLst/>
                <a:highlight>
                  <a:srgbClr val="FFFFFF"/>
                </a:highlight>
                <a:uLnTx/>
                <a:uFillTx/>
                <a:latin typeface="Helvetica Neue"/>
                <a:cs typeface="Arial"/>
              </a:rPr>
              <a:t>Artificial intelligence for industry 4.0: Systematic review of applications, challenges, and opportunities</a:t>
            </a:r>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 Expert Systems with Applications (2023)</a:t>
            </a:r>
          </a:p>
          <a:p>
            <a:pPr marL="268288" indent="-195263"/>
            <a:r>
              <a:rPr lang="en-US" sz="1200" i="0" dirty="0">
                <a:solidFill>
                  <a:schemeClr val="tx2"/>
                </a:solidFill>
                <a:effectLst/>
                <a:highlight>
                  <a:srgbClr val="FFFFFF"/>
                </a:highlight>
                <a:latin typeface="Helvetica Neue"/>
              </a:rPr>
              <a:t>[</a:t>
            </a:r>
            <a:r>
              <a:rPr lang="en-US" sz="1200" i="0" dirty="0">
                <a:solidFill>
                  <a:schemeClr val="tx2"/>
                </a:solidFill>
                <a:effectLst/>
                <a:highlight>
                  <a:srgbClr val="FFFFFF"/>
                </a:highlight>
              </a:rPr>
              <a:t>9</a:t>
            </a:r>
            <a:r>
              <a:rPr lang="en-US" sz="1200" i="0" dirty="0">
                <a:solidFill>
                  <a:schemeClr val="tx2"/>
                </a:solidFill>
                <a:effectLst/>
                <a:highlight>
                  <a:srgbClr val="FFFFFF"/>
                </a:highlight>
                <a:latin typeface="Helvetica Neue"/>
              </a:rPr>
              <a:t>] S. Haag, and R. </a:t>
            </a:r>
            <a:r>
              <a:rPr lang="en-US" sz="1200" i="0" dirty="0" err="1">
                <a:solidFill>
                  <a:schemeClr val="tx2"/>
                </a:solidFill>
                <a:effectLst/>
                <a:highlight>
                  <a:srgbClr val="FFFFFF"/>
                </a:highlight>
                <a:latin typeface="Helvetica Neue"/>
              </a:rPr>
              <a:t>Anderl</a:t>
            </a:r>
            <a:r>
              <a:rPr lang="en-US" sz="1200" i="0" dirty="0">
                <a:solidFill>
                  <a:schemeClr val="tx2"/>
                </a:solidFill>
                <a:effectLst/>
                <a:highlight>
                  <a:srgbClr val="FFFFFF"/>
                </a:highlight>
                <a:latin typeface="Helvetica Neue"/>
              </a:rPr>
              <a:t>., </a:t>
            </a:r>
            <a:r>
              <a:rPr lang="en-US" sz="1200" i="1" dirty="0">
                <a:solidFill>
                  <a:schemeClr val="tx2"/>
                </a:solidFill>
                <a:effectLst/>
                <a:highlight>
                  <a:srgbClr val="FFFFFF"/>
                </a:highlight>
                <a:latin typeface="Helvetica Neue"/>
              </a:rPr>
              <a:t>Digital Twin–Proof of concept</a:t>
            </a:r>
            <a:r>
              <a:rPr lang="en-US" sz="1200" dirty="0">
                <a:solidFill>
                  <a:schemeClr val="tx2"/>
                </a:solidFill>
                <a:highlight>
                  <a:srgbClr val="FFFFFF"/>
                </a:highlight>
              </a:rPr>
              <a:t>,</a:t>
            </a:r>
            <a:r>
              <a:rPr lang="en-US" sz="1200" i="0" dirty="0">
                <a:solidFill>
                  <a:schemeClr val="tx2"/>
                </a:solidFill>
                <a:effectLst/>
                <a:highlight>
                  <a:srgbClr val="FFFFFF"/>
                </a:highlight>
                <a:latin typeface="Helvetica Neue"/>
              </a:rPr>
              <a:t> Manufacturing Letters 15 (2018)</a:t>
            </a:r>
            <a:endParaRPr lang="en-US" sz="1200" kern="0" dirty="0">
              <a:solidFill>
                <a:schemeClr val="tx2"/>
              </a:solidFill>
            </a:endParaRPr>
          </a:p>
          <a:p>
            <a:pPr marL="268288" indent="-195263" algn="just"/>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[10] Minerva R. et al., </a:t>
            </a:r>
            <a:r>
              <a:rPr kumimoji="0" lang="en-US" sz="1200" b="0" i="1" u="none" strike="noStrike" kern="1200" cap="none" spc="0" normalizeH="0" baseline="0" noProof="0" dirty="0">
                <a:ln>
                  <a:noFill/>
                </a:ln>
                <a:solidFill>
                  <a:srgbClr val="535353"/>
                </a:solidFill>
                <a:effectLst/>
                <a:highlight>
                  <a:srgbClr val="FFFFFF"/>
                </a:highlight>
                <a:uLnTx/>
                <a:uFillTx/>
                <a:latin typeface="Helvetica Neue"/>
                <a:cs typeface="Arial"/>
              </a:rPr>
              <a:t>Digital Twin in the IoT Context: A Survey on Technical Features, Scenarios, and Architectural Models</a:t>
            </a:r>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 Proceedings of the IEEE (2020)</a:t>
            </a:r>
          </a:p>
          <a:p>
            <a:pPr marL="268288" indent="-195263"/>
            <a:r>
              <a:rPr lang="en-US" sz="1200" kern="1200" dirty="0">
                <a:solidFill>
                  <a:srgbClr val="535353"/>
                </a:solidFill>
                <a:highlight>
                  <a:srgbClr val="FFFFFF"/>
                </a:highlight>
                <a:cs typeface="Arial"/>
              </a:rPr>
              <a:t>[11] </a:t>
            </a:r>
            <a:r>
              <a:rPr lang="en-US" sz="1200" kern="1200" dirty="0" err="1">
                <a:solidFill>
                  <a:srgbClr val="535353"/>
                </a:solidFill>
                <a:highlight>
                  <a:srgbClr val="FFFFFF"/>
                </a:highlight>
                <a:cs typeface="Arial"/>
              </a:rPr>
              <a:t>Kaklis</a:t>
            </a:r>
            <a:r>
              <a:rPr lang="en-US" sz="1200" kern="1200" dirty="0">
                <a:solidFill>
                  <a:srgbClr val="535353"/>
                </a:solidFill>
                <a:highlight>
                  <a:srgbClr val="FFFFFF"/>
                </a:highlight>
                <a:cs typeface="Arial"/>
              </a:rPr>
              <a:t> D. et al., </a:t>
            </a:r>
            <a:r>
              <a:rPr kumimoji="0" lang="en-US" sz="1200" b="0" i="1" u="none" strike="noStrike" kern="1200" cap="none" spc="0" normalizeH="0" baseline="0" noProof="0" dirty="0">
                <a:ln>
                  <a:noFill/>
                </a:ln>
                <a:solidFill>
                  <a:srgbClr val="535353"/>
                </a:solidFill>
                <a:effectLst/>
                <a:highlight>
                  <a:srgbClr val="FFFFFF"/>
                </a:highlight>
                <a:uLnTx/>
                <a:uFillTx/>
                <a:latin typeface="Helvetica Neue"/>
                <a:cs typeface="Arial"/>
              </a:rPr>
              <a:t>Enabling digital twins in the maritime sector through the lens of AI and industry 4.0</a:t>
            </a:r>
            <a:r>
              <a:rPr kumimoji="0" lang="en-US" sz="1200" b="0" i="0" u="none" strike="noStrike" kern="1200" cap="none" spc="0" normalizeH="0" baseline="0" noProof="0" dirty="0">
                <a:ln>
                  <a:noFill/>
                </a:ln>
                <a:solidFill>
                  <a:srgbClr val="535353"/>
                </a:solidFill>
                <a:effectLst/>
                <a:highlight>
                  <a:srgbClr val="FFFFFF"/>
                </a:highlight>
                <a:uLnTx/>
                <a:uFillTx/>
                <a:latin typeface="Helvetica Neue"/>
                <a:cs typeface="Arial"/>
              </a:rPr>
              <a:t>, International Journal of Information Management Data Insights (2023)</a:t>
            </a:r>
          </a:p>
          <a:p>
            <a:pPr marL="268288" indent="-195263"/>
            <a:r>
              <a:rPr lang="en-US" sz="1200" kern="1200" dirty="0">
                <a:solidFill>
                  <a:srgbClr val="535353"/>
                </a:solidFill>
                <a:highlight>
                  <a:srgbClr val="FFFFFF"/>
                </a:highlight>
                <a:cs typeface="Arial"/>
              </a:rPr>
              <a:t>[12] Wang W. et al., </a:t>
            </a:r>
            <a:r>
              <a:rPr lang="en-US" sz="1200" i="1" kern="1200" dirty="0">
                <a:solidFill>
                  <a:srgbClr val="535353"/>
                </a:solidFill>
                <a:highlight>
                  <a:srgbClr val="FFFFFF"/>
                </a:highlight>
                <a:cs typeface="Arial"/>
              </a:rPr>
              <a:t>A proactive material handling method for CPS enabled shop-floor</a:t>
            </a:r>
            <a:r>
              <a:rPr lang="en-US" sz="1200" kern="1200" dirty="0">
                <a:solidFill>
                  <a:srgbClr val="535353"/>
                </a:solidFill>
                <a:highlight>
                  <a:srgbClr val="FFFFFF"/>
                </a:highlight>
                <a:cs typeface="Arial"/>
              </a:rPr>
              <a:t>, Robotics and Computer-Integrated Manufacturing (2020)</a:t>
            </a:r>
          </a:p>
          <a:p>
            <a:pPr marL="268288" indent="-195263"/>
            <a:r>
              <a:rPr lang="en-US" sz="1200" kern="1200" dirty="0">
                <a:solidFill>
                  <a:srgbClr val="535353"/>
                </a:solidFill>
                <a:highlight>
                  <a:srgbClr val="FFFFFF"/>
                </a:highlight>
                <a:cs typeface="Arial"/>
              </a:rPr>
              <a:t>[13] Friedrich J. et al., </a:t>
            </a:r>
            <a:r>
              <a:rPr lang="en-US" sz="1200" i="1" kern="1200" dirty="0">
                <a:solidFill>
                  <a:srgbClr val="535353"/>
                </a:solidFill>
                <a:highlight>
                  <a:srgbClr val="FFFFFF"/>
                </a:highlight>
                <a:cs typeface="Arial"/>
              </a:rPr>
              <a:t>A framework for data-driven digital twins for smart manufacturing</a:t>
            </a:r>
            <a:r>
              <a:rPr lang="en-US" sz="1200" kern="1200" dirty="0">
                <a:solidFill>
                  <a:srgbClr val="535353"/>
                </a:solidFill>
                <a:highlight>
                  <a:srgbClr val="FFFFFF"/>
                </a:highlight>
                <a:cs typeface="Arial"/>
              </a:rPr>
              <a:t>, Computers in Industry (2022)</a:t>
            </a:r>
          </a:p>
          <a:p>
            <a:pPr marL="268288" indent="-195263"/>
            <a:r>
              <a:rPr lang="en-US" sz="1200" kern="1200" dirty="0">
                <a:solidFill>
                  <a:srgbClr val="535353"/>
                </a:solidFill>
                <a:highlight>
                  <a:srgbClr val="FFFFFF"/>
                </a:highlight>
                <a:cs typeface="Arial"/>
              </a:rPr>
              <a:t>[14] </a:t>
            </a:r>
            <a:r>
              <a:rPr lang="en-US" sz="1200" kern="1200" dirty="0" err="1">
                <a:solidFill>
                  <a:srgbClr val="535353"/>
                </a:solidFill>
                <a:highlight>
                  <a:srgbClr val="FFFFFF"/>
                </a:highlight>
                <a:cs typeface="Arial"/>
              </a:rPr>
              <a:t>Crespi</a:t>
            </a:r>
            <a:r>
              <a:rPr lang="en-US" sz="1200" kern="1200" dirty="0">
                <a:solidFill>
                  <a:srgbClr val="535353"/>
                </a:solidFill>
                <a:highlight>
                  <a:srgbClr val="FFFFFF"/>
                </a:highlight>
                <a:cs typeface="Arial"/>
              </a:rPr>
              <a:t> N. et al., </a:t>
            </a:r>
            <a:r>
              <a:rPr lang="en-US" sz="1200" i="1" kern="1200" dirty="0">
                <a:solidFill>
                  <a:srgbClr val="535353"/>
                </a:solidFill>
                <a:highlight>
                  <a:srgbClr val="FFFFFF"/>
                </a:highlight>
                <a:cs typeface="Arial"/>
              </a:rPr>
              <a:t>Digital Twins: Properties, Software Frameworks, and Application Scenarios</a:t>
            </a:r>
            <a:r>
              <a:rPr lang="en-US" sz="1200" kern="1200" dirty="0">
                <a:solidFill>
                  <a:srgbClr val="535353"/>
                </a:solidFill>
                <a:highlight>
                  <a:srgbClr val="FFFFFF"/>
                </a:highlight>
                <a:cs typeface="Arial"/>
              </a:rPr>
              <a:t>, IT Professional (2021)</a:t>
            </a:r>
          </a:p>
          <a:p>
            <a:pPr marL="268288" indent="-195263"/>
            <a:r>
              <a:rPr lang="en-US" sz="1200" kern="1200" dirty="0">
                <a:solidFill>
                  <a:srgbClr val="535353"/>
                </a:solidFill>
                <a:highlight>
                  <a:srgbClr val="FFFFFF"/>
                </a:highlight>
                <a:cs typeface="Arial"/>
              </a:rPr>
              <a:t>[15] Hazra A. et al., </a:t>
            </a:r>
            <a:r>
              <a:rPr lang="en-US" sz="1200" i="1" kern="1200" dirty="0">
                <a:solidFill>
                  <a:srgbClr val="535353"/>
                </a:solidFill>
                <a:highlight>
                  <a:srgbClr val="FFFFFF"/>
                </a:highlight>
                <a:cs typeface="Arial"/>
              </a:rPr>
              <a:t>A Comprehensive Survey on Interoperability for </a:t>
            </a:r>
            <a:r>
              <a:rPr lang="en-US" sz="1200" i="1" kern="1200" dirty="0" err="1">
                <a:solidFill>
                  <a:srgbClr val="535353"/>
                </a:solidFill>
                <a:highlight>
                  <a:srgbClr val="FFFFFF"/>
                </a:highlight>
                <a:cs typeface="Arial"/>
              </a:rPr>
              <a:t>IIoT</a:t>
            </a:r>
            <a:r>
              <a:rPr lang="en-US" sz="1200" i="1" kern="1200" dirty="0">
                <a:solidFill>
                  <a:srgbClr val="535353"/>
                </a:solidFill>
                <a:highlight>
                  <a:srgbClr val="FFFFFF"/>
                </a:highlight>
                <a:cs typeface="Arial"/>
              </a:rPr>
              <a:t>: Taxonomy, Standards, and Future Directions</a:t>
            </a:r>
            <a:r>
              <a:rPr lang="en-US" sz="1200" kern="1200" dirty="0">
                <a:solidFill>
                  <a:srgbClr val="535353"/>
                </a:solidFill>
                <a:highlight>
                  <a:srgbClr val="FFFFFF"/>
                </a:highlight>
                <a:cs typeface="Arial"/>
              </a:rPr>
              <a:t>, ACM </a:t>
            </a:r>
            <a:r>
              <a:rPr lang="en-US" sz="1200" kern="1200" dirty="0" err="1">
                <a:solidFill>
                  <a:srgbClr val="535353"/>
                </a:solidFill>
                <a:highlight>
                  <a:srgbClr val="FFFFFF"/>
                </a:highlight>
                <a:cs typeface="Arial"/>
              </a:rPr>
              <a:t>Comput</a:t>
            </a:r>
            <a:r>
              <a:rPr lang="en-US" sz="1200" kern="1200" dirty="0">
                <a:solidFill>
                  <a:srgbClr val="535353"/>
                </a:solidFill>
                <a:highlight>
                  <a:srgbClr val="FFFFFF"/>
                </a:highlight>
                <a:cs typeface="Arial"/>
              </a:rPr>
              <a:t>. </a:t>
            </a:r>
            <a:r>
              <a:rPr lang="en-US" sz="1200" kern="1200" dirty="0" err="1">
                <a:solidFill>
                  <a:srgbClr val="535353"/>
                </a:solidFill>
                <a:highlight>
                  <a:srgbClr val="FFFFFF"/>
                </a:highlight>
                <a:cs typeface="Arial"/>
              </a:rPr>
              <a:t>Surv</a:t>
            </a:r>
            <a:r>
              <a:rPr lang="en-US" sz="1200" kern="1200" dirty="0">
                <a:solidFill>
                  <a:srgbClr val="535353"/>
                </a:solidFill>
                <a:highlight>
                  <a:srgbClr val="FFFFFF"/>
                </a:highlight>
                <a:cs typeface="Arial"/>
              </a:rPr>
              <a:t>. (2021)</a:t>
            </a:r>
          </a:p>
          <a:p>
            <a:pPr marL="268288" indent="-195263"/>
            <a:r>
              <a:rPr lang="en-US" sz="1200" kern="1200" dirty="0">
                <a:solidFill>
                  <a:srgbClr val="535353"/>
                </a:solidFill>
                <a:highlight>
                  <a:srgbClr val="FFFFFF"/>
                </a:highlight>
                <a:cs typeface="Arial"/>
              </a:rPr>
              <a:t>[16] Tao F. et al., </a:t>
            </a:r>
            <a:r>
              <a:rPr lang="en-US" sz="1200" i="1" kern="1200" dirty="0">
                <a:solidFill>
                  <a:srgbClr val="535353"/>
                </a:solidFill>
                <a:highlight>
                  <a:srgbClr val="FFFFFF"/>
                </a:highlight>
                <a:cs typeface="Arial"/>
              </a:rPr>
              <a:t>Digital twin-driven product design, manufacturing and service with big data</a:t>
            </a:r>
            <a:r>
              <a:rPr lang="en-US" sz="1200" kern="1200" dirty="0">
                <a:solidFill>
                  <a:srgbClr val="535353"/>
                </a:solidFill>
                <a:highlight>
                  <a:srgbClr val="FFFFFF"/>
                </a:highlight>
                <a:cs typeface="Arial"/>
              </a:rPr>
              <a:t>, International Journal of Advanced Manufacturing Technology (2018)</a:t>
            </a:r>
          </a:p>
        </p:txBody>
      </p:sp>
    </p:spTree>
    <p:extLst>
      <p:ext uri="{BB962C8B-B14F-4D97-AF65-F5344CB8AC3E}">
        <p14:creationId xmlns:p14="http://schemas.microsoft.com/office/powerpoint/2010/main" val="561352735"/>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Digital Complexity in the Industrial Domain</a:t>
            </a:r>
          </a:p>
        </p:txBody>
      </p:sp>
      <p:sp>
        <p:nvSpPr>
          <p:cNvPr id="4" name="Segnaposto testo 2">
            <a:extLst>
              <a:ext uri="{FF2B5EF4-FFF2-40B4-BE49-F238E27FC236}">
                <a16:creationId xmlns:a16="http://schemas.microsoft.com/office/drawing/2014/main" id="{5AB4D854-B772-5FB8-0F52-5E02ECC10630}"/>
              </a:ext>
            </a:extLst>
          </p:cNvPr>
          <p:cNvSpPr txBox="1">
            <a:spLocks/>
          </p:cNvSpPr>
          <p:nvPr/>
        </p:nvSpPr>
        <p:spPr>
          <a:xfrm>
            <a:off x="353059" y="863603"/>
            <a:ext cx="11485880" cy="1168880"/>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r>
              <a:rPr lang="en-US" i="1" kern="0" dirty="0"/>
              <a:t>How to calculate the OEE for a single product across different industrial architectures?</a:t>
            </a:r>
          </a:p>
          <a:p>
            <a:r>
              <a:rPr lang="en-US" i="1" kern="0" dirty="0"/>
              <a:t>How to calculate production pollution emissions for a single product across different industrial architectures?</a:t>
            </a:r>
          </a:p>
        </p:txBody>
      </p:sp>
      <p:pic>
        <p:nvPicPr>
          <p:cNvPr id="5" name="Immagine 4">
            <a:extLst>
              <a:ext uri="{FF2B5EF4-FFF2-40B4-BE49-F238E27FC236}">
                <a16:creationId xmlns:a16="http://schemas.microsoft.com/office/drawing/2014/main" id="{349FCFCC-F111-4FDC-360B-32B426D0A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1988523"/>
            <a:ext cx="5451835" cy="3770045"/>
          </a:xfrm>
          <a:prstGeom prst="rect">
            <a:avLst/>
          </a:prstGeom>
        </p:spPr>
      </p:pic>
      <p:pic>
        <p:nvPicPr>
          <p:cNvPr id="7" name="Immagine 6">
            <a:extLst>
              <a:ext uri="{FF2B5EF4-FFF2-40B4-BE49-F238E27FC236}">
                <a16:creationId xmlns:a16="http://schemas.microsoft.com/office/drawing/2014/main" id="{9C08A57E-3E72-AB8A-F9A1-11CD49BBF8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6837" y="2487892"/>
            <a:ext cx="3627244" cy="2779498"/>
          </a:xfrm>
          <a:prstGeom prst="rect">
            <a:avLst/>
          </a:prstGeom>
        </p:spPr>
      </p:pic>
      <p:pic>
        <p:nvPicPr>
          <p:cNvPr id="8" name="Immagine 7">
            <a:extLst>
              <a:ext uri="{FF2B5EF4-FFF2-40B4-BE49-F238E27FC236}">
                <a16:creationId xmlns:a16="http://schemas.microsoft.com/office/drawing/2014/main" id="{A4A75565-865A-87A4-4095-4AA08A827EBA}"/>
              </a:ext>
            </a:extLst>
          </p:cNvPr>
          <p:cNvPicPr>
            <a:picLocks noChangeAspect="1"/>
          </p:cNvPicPr>
          <p:nvPr/>
        </p:nvPicPr>
        <p:blipFill rotWithShape="1">
          <a:blip r:embed="rId5">
            <a:extLst>
              <a:ext uri="{28A0092B-C50C-407E-A947-70E740481C1C}">
                <a14:useLocalDpi xmlns:a14="http://schemas.microsoft.com/office/drawing/2010/main" val="0"/>
              </a:ext>
            </a:extLst>
          </a:blip>
          <a:srcRect l="33188" r="37979" b="92939"/>
          <a:stretch/>
        </p:blipFill>
        <p:spPr>
          <a:xfrm>
            <a:off x="4055912" y="5927787"/>
            <a:ext cx="3376720" cy="322753"/>
          </a:xfrm>
          <a:prstGeom prst="rect">
            <a:avLst/>
          </a:prstGeom>
        </p:spPr>
      </p:pic>
    </p:spTree>
    <p:extLst>
      <p:ext uri="{BB962C8B-B14F-4D97-AF65-F5344CB8AC3E}">
        <p14:creationId xmlns:p14="http://schemas.microsoft.com/office/powerpoint/2010/main" val="42372452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Analysis of the state of the Art</a:t>
            </a:r>
          </a:p>
        </p:txBody>
      </p:sp>
      <p:pic>
        <p:nvPicPr>
          <p:cNvPr id="3" name="Immagine 2">
            <a:extLst>
              <a:ext uri="{FF2B5EF4-FFF2-40B4-BE49-F238E27FC236}">
                <a16:creationId xmlns:a16="http://schemas.microsoft.com/office/drawing/2014/main" id="{06020EFD-CB94-4852-36E3-97056C1D526C}"/>
              </a:ext>
            </a:extLst>
          </p:cNvPr>
          <p:cNvPicPr>
            <a:picLocks noChangeAspect="1"/>
          </p:cNvPicPr>
          <p:nvPr/>
        </p:nvPicPr>
        <p:blipFill>
          <a:blip r:embed="rId3"/>
          <a:stretch>
            <a:fillRect/>
          </a:stretch>
        </p:blipFill>
        <p:spPr>
          <a:xfrm>
            <a:off x="6242538" y="774627"/>
            <a:ext cx="5399009" cy="5710491"/>
          </a:xfrm>
          <a:prstGeom prst="rect">
            <a:avLst/>
          </a:prstGeom>
          <a:ln>
            <a:solidFill>
              <a:srgbClr val="5583A0"/>
            </a:solidFill>
          </a:ln>
        </p:spPr>
      </p:pic>
      <p:sp>
        <p:nvSpPr>
          <p:cNvPr id="4" name="Segnaposto testo 2">
            <a:extLst>
              <a:ext uri="{FF2B5EF4-FFF2-40B4-BE49-F238E27FC236}">
                <a16:creationId xmlns:a16="http://schemas.microsoft.com/office/drawing/2014/main" id="{98B4A620-1223-8420-80AB-F7C3E28BE286}"/>
              </a:ext>
            </a:extLst>
          </p:cNvPr>
          <p:cNvSpPr txBox="1">
            <a:spLocks/>
          </p:cNvSpPr>
          <p:nvPr/>
        </p:nvSpPr>
        <p:spPr>
          <a:xfrm>
            <a:off x="140677" y="1087955"/>
            <a:ext cx="6101861" cy="508383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buNone/>
            </a:pPr>
            <a:r>
              <a:rPr lang="en-GB" sz="1600" kern="0" dirty="0"/>
              <a:t>Additional filters:</a:t>
            </a:r>
          </a:p>
          <a:p>
            <a:r>
              <a:rPr lang="en-GB" sz="1600" kern="0" dirty="0"/>
              <a:t>from 2015 to 2022</a:t>
            </a:r>
          </a:p>
          <a:p>
            <a:r>
              <a:rPr lang="en-GB" sz="1600" kern="0" dirty="0"/>
              <a:t>Engineering, Decision Sciences, Computer Sciences, Business, Management and Accounting.</a:t>
            </a:r>
          </a:p>
          <a:p>
            <a:pPr marL="73025" indent="0">
              <a:buNone/>
            </a:pPr>
            <a:r>
              <a:rPr lang="en-GB" sz="1600" kern="0" dirty="0"/>
              <a:t>Results: </a:t>
            </a:r>
          </a:p>
          <a:p>
            <a:r>
              <a:rPr lang="en-GB" sz="1600" kern="0" dirty="0"/>
              <a:t>989 articles collected</a:t>
            </a:r>
          </a:p>
          <a:p>
            <a:r>
              <a:rPr lang="en-GB" sz="1600" kern="0" dirty="0"/>
              <a:t>116 articles manually selected</a:t>
            </a:r>
          </a:p>
          <a:p>
            <a:r>
              <a:rPr lang="en-GB" sz="1600" kern="0" dirty="0"/>
              <a:t>Architectures numbers:</a:t>
            </a:r>
          </a:p>
          <a:p>
            <a:pPr lvl="1"/>
            <a:r>
              <a:rPr lang="en-GB" sz="1600" kern="0" dirty="0"/>
              <a:t>Job-shop: 448 articles</a:t>
            </a:r>
          </a:p>
          <a:p>
            <a:pPr lvl="1"/>
            <a:r>
              <a:rPr lang="en-GB" sz="1600" kern="0" dirty="0"/>
              <a:t>MTS: 242 articles</a:t>
            </a:r>
          </a:p>
          <a:p>
            <a:pPr lvl="1"/>
            <a:r>
              <a:rPr lang="en-GB" sz="1600" kern="0" dirty="0"/>
              <a:t>Flow-shop: 149 articles</a:t>
            </a:r>
          </a:p>
          <a:p>
            <a:pPr lvl="1"/>
            <a:r>
              <a:rPr lang="en-GB" sz="1600" kern="0" dirty="0"/>
              <a:t>MTO: 45 articles</a:t>
            </a:r>
          </a:p>
          <a:p>
            <a:pPr lvl="1"/>
            <a:r>
              <a:rPr lang="en-GB" sz="1600" kern="0" dirty="0"/>
              <a:t>Cellular manufacturing: 35 articles</a:t>
            </a:r>
          </a:p>
          <a:p>
            <a:pPr lvl="1"/>
            <a:r>
              <a:rPr lang="en-GB" sz="1600" kern="0" dirty="0"/>
              <a:t>ATO: 11 articles</a:t>
            </a:r>
          </a:p>
          <a:p>
            <a:pPr lvl="1"/>
            <a:r>
              <a:rPr lang="en-GB" sz="1600" kern="0" dirty="0"/>
              <a:t>ETO: 24 articles</a:t>
            </a:r>
          </a:p>
          <a:p>
            <a:pPr lvl="1"/>
            <a:r>
              <a:rPr lang="en-GB" sz="1600" kern="0" dirty="0"/>
              <a:t>Project-shop: 0 articles</a:t>
            </a:r>
          </a:p>
          <a:p>
            <a:r>
              <a:rPr lang="en-GB" sz="1600" kern="0" dirty="0"/>
              <a:t>Technologies numbers: </a:t>
            </a:r>
          </a:p>
          <a:p>
            <a:pPr lvl="1"/>
            <a:r>
              <a:rPr lang="en-GB" sz="1600" kern="0" dirty="0"/>
              <a:t>MAS: 156 articles</a:t>
            </a:r>
          </a:p>
          <a:p>
            <a:pPr lvl="1"/>
            <a:r>
              <a:rPr lang="en-GB" sz="1600" kern="0" dirty="0"/>
              <a:t>Agents: 245 articles</a:t>
            </a:r>
          </a:p>
          <a:p>
            <a:pPr lvl="1"/>
            <a:r>
              <a:rPr lang="en-GB" sz="1600" kern="0" dirty="0"/>
              <a:t>AI: 265 articles</a:t>
            </a:r>
          </a:p>
          <a:p>
            <a:pPr lvl="1"/>
            <a:r>
              <a:rPr lang="en-GB" sz="1600" kern="0" dirty="0"/>
              <a:t>IoT: 152 articles</a:t>
            </a:r>
          </a:p>
          <a:p>
            <a:pPr lvl="1"/>
            <a:r>
              <a:rPr lang="en-GB" sz="1600" kern="0" dirty="0"/>
              <a:t>DT: 51 articles </a:t>
            </a:r>
          </a:p>
          <a:p>
            <a:r>
              <a:rPr lang="en-GB" sz="1600" kern="0" dirty="0"/>
              <a:t>Competitive priorities numbers: 0</a:t>
            </a:r>
          </a:p>
        </p:txBody>
      </p:sp>
    </p:spTree>
    <p:extLst>
      <p:ext uri="{BB962C8B-B14F-4D97-AF65-F5344CB8AC3E}">
        <p14:creationId xmlns:p14="http://schemas.microsoft.com/office/powerpoint/2010/main" val="198782625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Industrial Complexity Issues</a:t>
            </a:r>
          </a:p>
        </p:txBody>
      </p:sp>
      <p:sp>
        <p:nvSpPr>
          <p:cNvPr id="4" name="CasellaDiTesto 3">
            <a:extLst>
              <a:ext uri="{FF2B5EF4-FFF2-40B4-BE49-F238E27FC236}">
                <a16:creationId xmlns:a16="http://schemas.microsoft.com/office/drawing/2014/main" id="{5C0E13E7-8342-7610-000B-2358EDDED688}"/>
              </a:ext>
            </a:extLst>
          </p:cNvPr>
          <p:cNvSpPr txBox="1"/>
          <p:nvPr/>
        </p:nvSpPr>
        <p:spPr>
          <a:xfrm>
            <a:off x="330200" y="6248798"/>
            <a:ext cx="11531600" cy="2308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2438400" hangingPunct="0"/>
            <a:r>
              <a:rPr lang="en-GB" sz="900" dirty="0">
                <a:solidFill>
                  <a:schemeClr val="tx2"/>
                </a:solidFill>
                <a:highlight>
                  <a:srgbClr val="FFFFFF"/>
                </a:highlight>
                <a:latin typeface="Helvetica Neue"/>
                <a:sym typeface="Helvetica Neue"/>
              </a:rPr>
              <a:t>[1] </a:t>
            </a:r>
            <a:r>
              <a:rPr lang="it-IT" sz="900" b="0" i="0" dirty="0" err="1">
                <a:solidFill>
                  <a:srgbClr val="1F1F1F"/>
                </a:solidFill>
                <a:effectLst/>
                <a:latin typeface="ElsevierSans"/>
              </a:rPr>
              <a:t>Ghobakhloo</a:t>
            </a:r>
            <a:r>
              <a:rPr lang="it-IT" sz="900" b="0" i="0" dirty="0">
                <a:solidFill>
                  <a:srgbClr val="1F1F1F"/>
                </a:solidFill>
                <a:effectLst/>
                <a:latin typeface="ElsevierSans"/>
              </a:rPr>
              <a:t> M.</a:t>
            </a:r>
            <a:r>
              <a:rPr lang="en-GB" sz="900" dirty="0">
                <a:solidFill>
                  <a:schemeClr val="tx2"/>
                </a:solidFill>
                <a:highlight>
                  <a:srgbClr val="FFFFFF"/>
                </a:highlight>
                <a:latin typeface="Helvetica Neue"/>
                <a:sym typeface="Helvetica Neue"/>
              </a:rPr>
              <a:t>, Industry 4.0, digitization, and opportunities for sustainability (2020), [2] </a:t>
            </a:r>
            <a:r>
              <a:rPr lang="en-US" sz="900" i="0" dirty="0">
                <a:solidFill>
                  <a:schemeClr val="tx2"/>
                </a:solidFill>
                <a:effectLst/>
                <a:highlight>
                  <a:srgbClr val="FFFFFF"/>
                </a:highlight>
                <a:latin typeface="Helvetica Neue"/>
              </a:rPr>
              <a:t>Rebecca</a:t>
            </a:r>
            <a:r>
              <a:rPr lang="en-US" sz="900" i="0" dirty="0">
                <a:solidFill>
                  <a:schemeClr val="tx2"/>
                </a:solidFill>
                <a:effectLst/>
                <a:highlight>
                  <a:srgbClr val="FFFFFF"/>
                </a:highlight>
                <a:latin typeface="Arial" panose="020B0604020202020204" pitchFamily="34" charset="0"/>
              </a:rPr>
              <a:t> </a:t>
            </a:r>
            <a:r>
              <a:rPr lang="en-US" sz="900" i="0" dirty="0" err="1">
                <a:solidFill>
                  <a:schemeClr val="tx2"/>
                </a:solidFill>
                <a:effectLst/>
                <a:highlight>
                  <a:srgbClr val="FFFFFF"/>
                </a:highlight>
                <a:latin typeface="Arial" panose="020B0604020202020204" pitchFamily="34" charset="0"/>
              </a:rPr>
              <a:t>Duray</a:t>
            </a:r>
            <a:r>
              <a:rPr lang="en-US" sz="900" dirty="0">
                <a:solidFill>
                  <a:schemeClr val="tx2"/>
                </a:solidFill>
                <a:highlight>
                  <a:srgbClr val="FFFFFF"/>
                </a:highlight>
                <a:latin typeface="Arial" panose="020B0604020202020204" pitchFamily="34" charset="0"/>
              </a:rPr>
              <a:t>,</a:t>
            </a:r>
            <a:r>
              <a:rPr lang="en-US" sz="900" i="0" dirty="0">
                <a:solidFill>
                  <a:schemeClr val="tx2"/>
                </a:solidFill>
                <a:effectLst/>
                <a:highlight>
                  <a:srgbClr val="FFFFFF"/>
                </a:highlight>
                <a:latin typeface="Arial" panose="020B0604020202020204" pitchFamily="34" charset="0"/>
              </a:rPr>
              <a:t> Mass customization origins: Mass or custom manufacturing? (2002).</a:t>
            </a:r>
            <a:r>
              <a:rPr lang="en-US" sz="900" kern="0" dirty="0">
                <a:solidFill>
                  <a:schemeClr val="tx2"/>
                </a:solidFill>
              </a:rPr>
              <a:t> </a:t>
            </a:r>
          </a:p>
        </p:txBody>
      </p:sp>
      <p:sp>
        <p:nvSpPr>
          <p:cNvPr id="8" name="Segnaposto testo 2">
            <a:extLst>
              <a:ext uri="{FF2B5EF4-FFF2-40B4-BE49-F238E27FC236}">
                <a16:creationId xmlns:a16="http://schemas.microsoft.com/office/drawing/2014/main" id="{3E3C19CA-8878-F334-DF2E-68AE38A87E00}"/>
              </a:ext>
            </a:extLst>
          </p:cNvPr>
          <p:cNvSpPr txBox="1">
            <a:spLocks/>
          </p:cNvSpPr>
          <p:nvPr/>
        </p:nvSpPr>
        <p:spPr>
          <a:xfrm>
            <a:off x="330200" y="973500"/>
            <a:ext cx="11531600" cy="2869295"/>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2"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GB" kern="0" dirty="0"/>
              <a:t>Industry 4.0 technologies are expected to simplify shop-floor management and mitigate the overall </a:t>
            </a:r>
            <a:r>
              <a:rPr lang="en-GB" b="1" i="1" kern="0" dirty="0"/>
              <a:t>industrial complexity </a:t>
            </a:r>
            <a:r>
              <a:rPr lang="en-GB" kern="0" dirty="0"/>
              <a:t>[1].</a:t>
            </a:r>
          </a:p>
          <a:p>
            <a:pPr>
              <a:spcBef>
                <a:spcPts val="1200"/>
              </a:spcBef>
            </a:pPr>
            <a:r>
              <a:rPr lang="en-US" b="1" i="1" kern="0" dirty="0"/>
              <a:t>Growing demand for mass customization </a:t>
            </a:r>
            <a:r>
              <a:rPr lang="en-US" kern="0" dirty="0"/>
              <a:t>pushes for more intricate </a:t>
            </a:r>
            <a:r>
              <a:rPr lang="en-GB" kern="0" dirty="0"/>
              <a:t>industrial systems.</a:t>
            </a:r>
            <a:endParaRPr lang="en-US" kern="0" dirty="0"/>
          </a:p>
          <a:p>
            <a:pPr>
              <a:spcBef>
                <a:spcPts val="1200"/>
              </a:spcBef>
            </a:pPr>
            <a:r>
              <a:rPr lang="en-US" kern="0" dirty="0"/>
              <a:t>Mass customization is a </a:t>
            </a:r>
            <a:r>
              <a:rPr lang="en-US" b="1" i="1" kern="0" dirty="0"/>
              <a:t>paradox</a:t>
            </a:r>
            <a:r>
              <a:rPr lang="en-US" kern="0" dirty="0"/>
              <a:t> for contemporary companies [2], which need new strategies for the next evolutive step.</a:t>
            </a:r>
          </a:p>
          <a:p>
            <a:pPr>
              <a:spcBef>
                <a:spcPts val="1200"/>
              </a:spcBef>
            </a:pPr>
            <a:r>
              <a:rPr lang="en-US" kern="0" dirty="0"/>
              <a:t>The </a:t>
            </a:r>
            <a:r>
              <a:rPr lang="en-US" b="1" i="1" kern="0" dirty="0"/>
              <a:t>complexity level</a:t>
            </a:r>
            <a:r>
              <a:rPr lang="en-US" kern="0" dirty="0"/>
              <a:t> of a production system </a:t>
            </a:r>
            <a:r>
              <a:rPr lang="en-US" b="1" i="1" kern="0" dirty="0"/>
              <a:t>increases the effort to respond to customers’ requests</a:t>
            </a:r>
            <a:r>
              <a:rPr lang="en-US" kern="0" dirty="0"/>
              <a:t>.</a:t>
            </a:r>
          </a:p>
          <a:p>
            <a:pPr>
              <a:spcBef>
                <a:spcPts val="1200"/>
              </a:spcBef>
            </a:pPr>
            <a:r>
              <a:rPr lang="en-US" kern="0" dirty="0"/>
              <a:t>Modelling industrial complexity is strategic to clarify </a:t>
            </a:r>
            <a:r>
              <a:rPr lang="en-US" b="1" i="1" kern="0" dirty="0"/>
              <a:t>the challenges of future industrial systems</a:t>
            </a:r>
            <a:r>
              <a:rPr lang="en-US" kern="0" dirty="0"/>
              <a:t> and </a:t>
            </a:r>
            <a:r>
              <a:rPr lang="en-US" b="1" i="1" kern="0" dirty="0"/>
              <a:t>correctly address them</a:t>
            </a:r>
            <a:r>
              <a:rPr lang="en-US" kern="0" dirty="0"/>
              <a:t>.</a:t>
            </a:r>
          </a:p>
        </p:txBody>
      </p:sp>
      <p:pic>
        <p:nvPicPr>
          <p:cNvPr id="6" name="Immagine 5">
            <a:extLst>
              <a:ext uri="{FF2B5EF4-FFF2-40B4-BE49-F238E27FC236}">
                <a16:creationId xmlns:a16="http://schemas.microsoft.com/office/drawing/2014/main" id="{F8281E26-83B1-E4E5-645E-82C044DB11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335" y="3842795"/>
            <a:ext cx="6689329" cy="2174839"/>
          </a:xfrm>
          <a:prstGeom prst="rect">
            <a:avLst/>
          </a:prstGeom>
        </p:spPr>
      </p:pic>
    </p:spTree>
    <p:extLst>
      <p:ext uri="{BB962C8B-B14F-4D97-AF65-F5344CB8AC3E}">
        <p14:creationId xmlns:p14="http://schemas.microsoft.com/office/powerpoint/2010/main" val="44626113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DT vs. Agents: what are the differences? </a:t>
            </a:r>
          </a:p>
        </p:txBody>
      </p:sp>
      <p:sp>
        <p:nvSpPr>
          <p:cNvPr id="5" name="CasellaDiTesto 4">
            <a:extLst>
              <a:ext uri="{FF2B5EF4-FFF2-40B4-BE49-F238E27FC236}">
                <a16:creationId xmlns:a16="http://schemas.microsoft.com/office/drawing/2014/main" id="{D88A0419-5D60-0884-EF16-29AF33F85F05}"/>
              </a:ext>
            </a:extLst>
          </p:cNvPr>
          <p:cNvSpPr txBox="1"/>
          <p:nvPr/>
        </p:nvSpPr>
        <p:spPr>
          <a:xfrm>
            <a:off x="0" y="6048347"/>
            <a:ext cx="12192000" cy="5078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2438400" hangingPunct="0">
              <a:defRPr/>
            </a:pPr>
            <a:r>
              <a:rPr lang="en-US" sz="900" dirty="0">
                <a:solidFill>
                  <a:schemeClr val="tx2"/>
                </a:solidFill>
                <a:highlight>
                  <a:srgbClr val="FFFFFF"/>
                </a:highlight>
                <a:latin typeface="Helvetica Neue"/>
              </a:rPr>
              <a:t>Ricci A. et al., About Digital Twins, agents and multiagent systems: a cross-fertilization journey (2022), </a:t>
            </a:r>
          </a:p>
          <a:p>
            <a:pPr algn="ctr" defTabSz="2438400" hangingPunct="0">
              <a:defRPr/>
            </a:pPr>
            <a:r>
              <a:rPr lang="en-US" sz="900" dirty="0" err="1">
                <a:solidFill>
                  <a:schemeClr val="tx2"/>
                </a:solidFill>
                <a:highlight>
                  <a:srgbClr val="FFFFFF"/>
                </a:highlight>
                <a:latin typeface="Helvetica Neue"/>
              </a:rPr>
              <a:t>Clemen</a:t>
            </a:r>
            <a:r>
              <a:rPr lang="en-US" sz="900" dirty="0">
                <a:solidFill>
                  <a:schemeClr val="tx2"/>
                </a:solidFill>
                <a:highlight>
                  <a:srgbClr val="FFFFFF"/>
                </a:highlight>
                <a:latin typeface="Helvetica Neue"/>
              </a:rPr>
              <a:t> T. et al., Multi-Agent Systems and Digital Twins for Smarter Cities (2021),</a:t>
            </a:r>
          </a:p>
          <a:p>
            <a:pPr algn="ctr" defTabSz="2438400" hangingPunct="0">
              <a:defRPr/>
            </a:pPr>
            <a:r>
              <a:rPr kumimoji="0" lang="en-US" sz="900" b="0" i="0" u="none" strike="noStrike" kern="1200" cap="none" spc="0" normalizeH="0" baseline="0" noProof="0" dirty="0" err="1">
                <a:ln>
                  <a:noFill/>
                </a:ln>
                <a:solidFill>
                  <a:srgbClr val="535353"/>
                </a:solidFill>
                <a:effectLst/>
                <a:highlight>
                  <a:srgbClr val="FFFFFF"/>
                </a:highlight>
                <a:uLnTx/>
                <a:uFillTx/>
                <a:latin typeface="Helvetica Neue"/>
                <a:cs typeface="Arial"/>
              </a:rPr>
              <a:t>Croatti</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 A. et al. On the Integration of Agents and Digital Twins in Healthcare (2020)</a:t>
            </a:r>
          </a:p>
        </p:txBody>
      </p:sp>
      <p:grpSp>
        <p:nvGrpSpPr>
          <p:cNvPr id="18" name="Gruppo 17">
            <a:extLst>
              <a:ext uri="{FF2B5EF4-FFF2-40B4-BE49-F238E27FC236}">
                <a16:creationId xmlns:a16="http://schemas.microsoft.com/office/drawing/2014/main" id="{E0B81446-ED59-485C-878D-CF6CBD4B2EA9}"/>
              </a:ext>
            </a:extLst>
          </p:cNvPr>
          <p:cNvGrpSpPr/>
          <p:nvPr/>
        </p:nvGrpSpPr>
        <p:grpSpPr>
          <a:xfrm>
            <a:off x="1540913" y="1361078"/>
            <a:ext cx="3809999" cy="1137269"/>
            <a:chOff x="970200" y="1361078"/>
            <a:chExt cx="3809999" cy="1137269"/>
          </a:xfrm>
        </p:grpSpPr>
        <p:sp>
          <p:nvSpPr>
            <p:cNvPr id="6" name="Ovale 5">
              <a:extLst>
                <a:ext uri="{FF2B5EF4-FFF2-40B4-BE49-F238E27FC236}">
                  <a16:creationId xmlns:a16="http://schemas.microsoft.com/office/drawing/2014/main" id="{931AC777-1FAE-3F02-3991-E17F725EFAB9}"/>
                </a:ext>
              </a:extLst>
            </p:cNvPr>
            <p:cNvSpPr>
              <a:spLocks noChangeAspect="1"/>
            </p:cNvSpPr>
            <p:nvPr/>
          </p:nvSpPr>
          <p:spPr>
            <a:xfrm>
              <a:off x="970200" y="1626478"/>
              <a:ext cx="871869" cy="871869"/>
            </a:xfrm>
            <a:prstGeom prst="ellipse">
              <a:avLst/>
            </a:prstGeom>
            <a:solidFill>
              <a:srgbClr val="FFFFFF"/>
            </a:solidFill>
            <a:ln w="190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800" i="0" u="none" strike="noStrike" cap="none" spc="0" normalizeH="0" baseline="0" dirty="0">
                  <a:ln>
                    <a:noFill/>
                  </a:ln>
                  <a:solidFill>
                    <a:schemeClr val="accent1"/>
                  </a:solidFill>
                  <a:effectLst/>
                  <a:uFillTx/>
                  <a:latin typeface="+mn-lt"/>
                  <a:ea typeface="+mn-ea"/>
                  <a:cs typeface="+mn-cs"/>
                  <a:sym typeface="Arial"/>
                </a:rPr>
                <a:t>DT</a:t>
              </a:r>
              <a:endParaRPr kumimoji="0" lang="en-GB" sz="3600" i="0" u="none" strike="noStrike" cap="none" spc="0" normalizeH="0" baseline="0" dirty="0">
                <a:ln>
                  <a:noFill/>
                </a:ln>
                <a:solidFill>
                  <a:schemeClr val="accent1"/>
                </a:solidFill>
                <a:effectLst/>
                <a:uFillTx/>
                <a:latin typeface="+mn-lt"/>
                <a:ea typeface="+mn-ea"/>
                <a:cs typeface="+mn-cs"/>
                <a:sym typeface="Arial"/>
              </a:endParaRPr>
            </a:p>
          </p:txBody>
        </p:sp>
        <p:grpSp>
          <p:nvGrpSpPr>
            <p:cNvPr id="11" name="Gruppo 10">
              <a:extLst>
                <a:ext uri="{FF2B5EF4-FFF2-40B4-BE49-F238E27FC236}">
                  <a16:creationId xmlns:a16="http://schemas.microsoft.com/office/drawing/2014/main" id="{C3A5C327-8F20-424E-B8D0-9E14193CACA6}"/>
                </a:ext>
              </a:extLst>
            </p:cNvPr>
            <p:cNvGrpSpPr/>
            <p:nvPr/>
          </p:nvGrpSpPr>
          <p:grpSpPr>
            <a:xfrm>
              <a:off x="3908330" y="1626477"/>
              <a:ext cx="871869" cy="871869"/>
              <a:chOff x="3246474" y="2009252"/>
              <a:chExt cx="871869" cy="871869"/>
            </a:xfrm>
          </p:grpSpPr>
          <p:sp>
            <p:nvSpPr>
              <p:cNvPr id="7" name="Ovale 6">
                <a:extLst>
                  <a:ext uri="{FF2B5EF4-FFF2-40B4-BE49-F238E27FC236}">
                    <a16:creationId xmlns:a16="http://schemas.microsoft.com/office/drawing/2014/main" id="{A0F7A240-BAAD-BADF-9E1A-580237950FD3}"/>
                  </a:ext>
                </a:extLst>
              </p:cNvPr>
              <p:cNvSpPr>
                <a:spLocks noChangeAspect="1"/>
              </p:cNvSpPr>
              <p:nvPr/>
            </p:nvSpPr>
            <p:spPr>
              <a:xfrm>
                <a:off x="3246474" y="2009252"/>
                <a:ext cx="871869" cy="871869"/>
              </a:xfrm>
              <a:prstGeom prst="ellipse">
                <a:avLst/>
              </a:prstGeom>
              <a:solidFill>
                <a:schemeClr val="tx2"/>
              </a:solidFill>
              <a:ln w="1905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800" i="0" u="none" strike="noStrike" cap="none" spc="0" normalizeH="0" baseline="0" dirty="0">
                    <a:ln>
                      <a:noFill/>
                    </a:ln>
                    <a:solidFill>
                      <a:srgbClr val="FFFFFF"/>
                    </a:solidFill>
                    <a:effectLst/>
                    <a:uFillTx/>
                    <a:latin typeface="+mn-lt"/>
                    <a:ea typeface="+mn-ea"/>
                    <a:cs typeface="+mn-cs"/>
                    <a:sym typeface="Arial"/>
                  </a:rPr>
                  <a:t>A</a:t>
                </a:r>
                <a:endParaRPr kumimoji="0" lang="en-GB" sz="3600" i="0" u="none" strike="noStrike" cap="none" spc="0" normalizeH="0" baseline="0" dirty="0">
                  <a:ln>
                    <a:noFill/>
                  </a:ln>
                  <a:solidFill>
                    <a:srgbClr val="FFFFFF"/>
                  </a:solidFill>
                  <a:effectLst/>
                  <a:uFillTx/>
                  <a:latin typeface="+mn-lt"/>
                  <a:ea typeface="+mn-ea"/>
                  <a:cs typeface="+mn-cs"/>
                  <a:sym typeface="Arial"/>
                </a:endParaRPr>
              </a:p>
            </p:txBody>
          </p:sp>
          <p:grpSp>
            <p:nvGrpSpPr>
              <p:cNvPr id="10" name="Gruppo 9">
                <a:extLst>
                  <a:ext uri="{FF2B5EF4-FFF2-40B4-BE49-F238E27FC236}">
                    <a16:creationId xmlns:a16="http://schemas.microsoft.com/office/drawing/2014/main" id="{74B790C0-45E6-4773-C829-76AF7E598894}"/>
                  </a:ext>
                </a:extLst>
              </p:cNvPr>
              <p:cNvGrpSpPr>
                <a:grpSpLocks noChangeAspect="1"/>
              </p:cNvGrpSpPr>
              <p:nvPr/>
            </p:nvGrpSpPr>
            <p:grpSpPr>
              <a:xfrm>
                <a:off x="3331231" y="2094009"/>
                <a:ext cx="702353" cy="702353"/>
                <a:chOff x="5497033" y="2137144"/>
                <a:chExt cx="914400" cy="914400"/>
              </a:xfrm>
            </p:grpSpPr>
            <p:sp>
              <p:nvSpPr>
                <p:cNvPr id="8" name="Arco 7">
                  <a:extLst>
                    <a:ext uri="{FF2B5EF4-FFF2-40B4-BE49-F238E27FC236}">
                      <a16:creationId xmlns:a16="http://schemas.microsoft.com/office/drawing/2014/main" id="{E0685979-504F-5BF8-8AEF-AA9054776EDA}"/>
                    </a:ext>
                  </a:extLst>
                </p:cNvPr>
                <p:cNvSpPr/>
                <p:nvPr/>
              </p:nvSpPr>
              <p:spPr>
                <a:xfrm>
                  <a:off x="5497033" y="2137144"/>
                  <a:ext cx="914400" cy="914400"/>
                </a:xfrm>
                <a:prstGeom prst="arc">
                  <a:avLst>
                    <a:gd name="adj1" fmla="val 11622700"/>
                    <a:gd name="adj2" fmla="val 20590717"/>
                  </a:avLst>
                </a:prstGeom>
                <a:noFill/>
                <a:ln w="38100" cap="flat">
                  <a:solidFill>
                    <a:schemeClr val="bg2">
                      <a:lumMod val="20000"/>
                      <a:lumOff val="80000"/>
                    </a:schemeClr>
                  </a:solidFill>
                  <a:prstDash val="solid"/>
                  <a:round/>
                  <a:head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i="0" u="none" strike="noStrike" cap="none" spc="0" normalizeH="0" baseline="0" dirty="0">
                    <a:ln>
                      <a:noFill/>
                    </a:ln>
                    <a:solidFill>
                      <a:srgbClr val="000000"/>
                    </a:solidFill>
                    <a:effectLst/>
                    <a:uFillTx/>
                  </a:endParaRPr>
                </a:p>
              </p:txBody>
            </p:sp>
            <p:sp>
              <p:nvSpPr>
                <p:cNvPr id="9" name="Arco 8">
                  <a:extLst>
                    <a:ext uri="{FF2B5EF4-FFF2-40B4-BE49-F238E27FC236}">
                      <a16:creationId xmlns:a16="http://schemas.microsoft.com/office/drawing/2014/main" id="{B987E788-E14D-75D2-8EE3-E81319F5B5A0}"/>
                    </a:ext>
                  </a:extLst>
                </p:cNvPr>
                <p:cNvSpPr/>
                <p:nvPr/>
              </p:nvSpPr>
              <p:spPr>
                <a:xfrm rot="10800000">
                  <a:off x="5497033" y="2137144"/>
                  <a:ext cx="914400" cy="914400"/>
                </a:xfrm>
                <a:prstGeom prst="arc">
                  <a:avLst>
                    <a:gd name="adj1" fmla="val 11622700"/>
                    <a:gd name="adj2" fmla="val 20590717"/>
                  </a:avLst>
                </a:prstGeom>
                <a:noFill/>
                <a:ln w="38100" cap="flat">
                  <a:solidFill>
                    <a:schemeClr val="bg2">
                      <a:lumMod val="20000"/>
                      <a:lumOff val="80000"/>
                    </a:schemeClr>
                  </a:solidFill>
                  <a:prstDash val="solid"/>
                  <a:round/>
                  <a:headEnd type="triangle"/>
                </a:ln>
                <a:effectLst>
                  <a:outerShdw blurRad="101600" dist="50800" dir="5400000" rotWithShape="0">
                    <a:srgbClr val="000000">
                      <a:alpha val="38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GB" sz="1800" i="0" u="none" strike="noStrike" cap="none" spc="0" normalizeH="0" baseline="0" dirty="0">
                    <a:ln>
                      <a:noFill/>
                    </a:ln>
                    <a:solidFill>
                      <a:srgbClr val="000000"/>
                    </a:solidFill>
                    <a:effectLst/>
                    <a:uFillTx/>
                  </a:endParaRPr>
                </a:p>
              </p:txBody>
            </p:sp>
          </p:grpSp>
        </p:grpSp>
        <p:sp>
          <p:nvSpPr>
            <p:cNvPr id="12" name="Freccia a destra 11">
              <a:extLst>
                <a:ext uri="{FF2B5EF4-FFF2-40B4-BE49-F238E27FC236}">
                  <a16:creationId xmlns:a16="http://schemas.microsoft.com/office/drawing/2014/main" id="{1ED5C75C-D765-1F0E-53F3-BD4D8C3F28BD}"/>
                </a:ext>
              </a:extLst>
            </p:cNvPr>
            <p:cNvSpPr/>
            <p:nvPr/>
          </p:nvSpPr>
          <p:spPr>
            <a:xfrm>
              <a:off x="2216942" y="1831578"/>
              <a:ext cx="1316513" cy="2308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13" name="Freccia a destra 12">
              <a:extLst>
                <a:ext uri="{FF2B5EF4-FFF2-40B4-BE49-F238E27FC236}">
                  <a16:creationId xmlns:a16="http://schemas.microsoft.com/office/drawing/2014/main" id="{0E59E29A-EE6A-C299-C4DE-0FC261598EBF}"/>
                </a:ext>
              </a:extLst>
            </p:cNvPr>
            <p:cNvSpPr/>
            <p:nvPr/>
          </p:nvSpPr>
          <p:spPr>
            <a:xfrm rot="10800000">
              <a:off x="2216943" y="2062410"/>
              <a:ext cx="1313273" cy="230832"/>
            </a:xfrm>
            <a:prstGeom prst="rightArrow">
              <a:avLst/>
            </a:prstGeom>
            <a:solidFill>
              <a:srgbClr val="FFFFFF"/>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it-IT" sz="3600" i="0" u="none" strike="noStrike" cap="none" spc="0" normalizeH="0" baseline="0" dirty="0">
                <a:ln>
                  <a:noFill/>
                </a:ln>
                <a:solidFill>
                  <a:srgbClr val="1A9988"/>
                </a:solidFill>
                <a:effectLst/>
                <a:uFillTx/>
                <a:latin typeface="+mn-lt"/>
                <a:ea typeface="+mn-ea"/>
                <a:cs typeface="+mn-cs"/>
                <a:sym typeface="Arial"/>
              </a:endParaRPr>
            </a:p>
          </p:txBody>
        </p:sp>
        <p:sp>
          <p:nvSpPr>
            <p:cNvPr id="15" name="CasellaDiTesto 14">
              <a:extLst>
                <a:ext uri="{FF2B5EF4-FFF2-40B4-BE49-F238E27FC236}">
                  <a16:creationId xmlns:a16="http://schemas.microsoft.com/office/drawing/2014/main" id="{BE927C12-6A54-B99C-A6F1-A77F60BBF208}"/>
                </a:ext>
              </a:extLst>
            </p:cNvPr>
            <p:cNvSpPr txBox="1"/>
            <p:nvPr/>
          </p:nvSpPr>
          <p:spPr>
            <a:xfrm>
              <a:off x="1914571" y="1361078"/>
              <a:ext cx="2078516"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2438400" rtl="0" fontAlgn="auto" latinLnBrk="0" hangingPunct="0">
                <a:lnSpc>
                  <a:spcPct val="100000"/>
                </a:lnSpc>
                <a:spcBef>
                  <a:spcPts val="0"/>
                </a:spcBef>
                <a:spcAft>
                  <a:spcPts val="0"/>
                </a:spcAft>
                <a:buClrTx/>
                <a:buSzTx/>
                <a:buFontTx/>
                <a:buNone/>
                <a:tabLst/>
              </a:pPr>
              <a:r>
                <a:rPr kumimoji="0" lang="en-GB" sz="2000" i="0" u="none" strike="noStrike" cap="none" spc="0" normalizeH="0" baseline="0" dirty="0">
                  <a:ln>
                    <a:noFill/>
                  </a:ln>
                  <a:solidFill>
                    <a:schemeClr val="tx2"/>
                  </a:solidFill>
                  <a:effectLst/>
                  <a:uFillTx/>
                  <a:latin typeface="+mn-lt"/>
                  <a:ea typeface="+mn-ea"/>
                  <a:cs typeface="+mn-cs"/>
                  <a:sym typeface="Arial"/>
                </a:rPr>
                <a:t>Relationships</a:t>
              </a:r>
              <a:r>
                <a:rPr lang="en-GB" sz="2000" dirty="0">
                  <a:solidFill>
                    <a:schemeClr val="tx2"/>
                  </a:solidFill>
                  <a:sym typeface="Arial"/>
                </a:rPr>
                <a:t>?</a:t>
              </a:r>
              <a:endParaRPr kumimoji="0" lang="en-GB" sz="2000" i="0" u="none" strike="noStrike" cap="none" spc="0" normalizeH="0" baseline="0" dirty="0">
                <a:ln>
                  <a:noFill/>
                </a:ln>
                <a:solidFill>
                  <a:schemeClr val="tx2"/>
                </a:solidFill>
                <a:effectLst/>
                <a:uFillTx/>
                <a:latin typeface="+mn-lt"/>
                <a:ea typeface="+mn-ea"/>
                <a:cs typeface="+mn-cs"/>
                <a:sym typeface="Arial"/>
              </a:endParaRPr>
            </a:p>
          </p:txBody>
        </p:sp>
      </p:grpSp>
      <p:sp>
        <p:nvSpPr>
          <p:cNvPr id="16" name="Segnaposto testo 5">
            <a:extLst>
              <a:ext uri="{FF2B5EF4-FFF2-40B4-BE49-F238E27FC236}">
                <a16:creationId xmlns:a16="http://schemas.microsoft.com/office/drawing/2014/main" id="{69B3A66B-CE87-5CC6-923A-9D415BCED943}"/>
              </a:ext>
            </a:extLst>
          </p:cNvPr>
          <p:cNvSpPr>
            <a:spLocks noGrp="1"/>
          </p:cNvSpPr>
          <p:nvPr>
            <p:ph type="body" sz="half" idx="1"/>
          </p:nvPr>
        </p:nvSpPr>
        <p:spPr>
          <a:xfrm>
            <a:off x="6582195" y="1090889"/>
            <a:ext cx="5230575" cy="5006907"/>
          </a:xfrm>
        </p:spPr>
        <p:txBody>
          <a:bodyPr anchor="ctr"/>
          <a:lstStyle/>
          <a:p>
            <a:pPr>
              <a:spcBef>
                <a:spcPts val="1200"/>
              </a:spcBef>
            </a:pPr>
            <a:r>
              <a:rPr lang="en-GB" sz="1600" i="1" dirty="0"/>
              <a:t>Abstraction principles:</a:t>
            </a:r>
          </a:p>
          <a:p>
            <a:pPr lvl="1">
              <a:spcBef>
                <a:spcPts val="600"/>
              </a:spcBef>
            </a:pPr>
            <a:r>
              <a:rPr lang="en-GB" sz="1600" dirty="0"/>
              <a:t>DTs abstract physical world elements and </a:t>
            </a:r>
            <a:r>
              <a:rPr lang="en-GB" sz="1600" i="1" dirty="0"/>
              <a:t>transpose</a:t>
            </a:r>
            <a:r>
              <a:rPr lang="en-GB" sz="1600" dirty="0"/>
              <a:t> them into the digital domain;</a:t>
            </a:r>
          </a:p>
          <a:p>
            <a:pPr lvl="1">
              <a:spcBef>
                <a:spcPts val="600"/>
              </a:spcBef>
            </a:pPr>
            <a:r>
              <a:rPr lang="en-GB" sz="1600" dirty="0"/>
              <a:t>Agents abstract human behaviour in socio-technical system and associated relation activities.</a:t>
            </a:r>
          </a:p>
          <a:p>
            <a:pPr>
              <a:spcBef>
                <a:spcPts val="1200"/>
              </a:spcBef>
            </a:pPr>
            <a:r>
              <a:rPr lang="en-GB" sz="1600" i="1" dirty="0"/>
              <a:t>Separation of concerns:</a:t>
            </a:r>
          </a:p>
          <a:p>
            <a:pPr lvl="1">
              <a:spcBef>
                <a:spcPts val="600"/>
              </a:spcBef>
            </a:pPr>
            <a:r>
              <a:rPr lang="en-GB" sz="1600" dirty="0"/>
              <a:t>DTs operations are limited to the boundaries of the physical counterpart and associated context; </a:t>
            </a:r>
          </a:p>
          <a:p>
            <a:pPr lvl="1">
              <a:spcBef>
                <a:spcPts val="600"/>
              </a:spcBef>
            </a:pPr>
            <a:r>
              <a:rPr lang="en-GB" sz="1600" dirty="0"/>
              <a:t>Agents operate within the boundaries of the digital context of the whole application following the designer choices.</a:t>
            </a:r>
          </a:p>
        </p:txBody>
      </p:sp>
      <p:sp>
        <p:nvSpPr>
          <p:cNvPr id="17" name="Segnaposto testo 5">
            <a:extLst>
              <a:ext uri="{FF2B5EF4-FFF2-40B4-BE49-F238E27FC236}">
                <a16:creationId xmlns:a16="http://schemas.microsoft.com/office/drawing/2014/main" id="{CE815EFB-E466-E8F8-4BD8-3CC280F79DDF}"/>
              </a:ext>
            </a:extLst>
          </p:cNvPr>
          <p:cNvSpPr txBox="1">
            <a:spLocks/>
          </p:cNvSpPr>
          <p:nvPr/>
        </p:nvSpPr>
        <p:spPr>
          <a:xfrm>
            <a:off x="202004" y="2793215"/>
            <a:ext cx="6484576" cy="3174144"/>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GB" sz="1600" dirty="0"/>
              <a:t>Interaction patterns between agents and DTs: </a:t>
            </a:r>
          </a:p>
          <a:p>
            <a:pPr lvl="1">
              <a:spcBef>
                <a:spcPts val="600"/>
              </a:spcBef>
            </a:pPr>
            <a:r>
              <a:rPr lang="en-GB" sz="1600" kern="0" dirty="0"/>
              <a:t>Agents or MAS </a:t>
            </a:r>
            <a:r>
              <a:rPr lang="en-GB" sz="1600" i="1" kern="0" dirty="0"/>
              <a:t>on top of a </a:t>
            </a:r>
            <a:r>
              <a:rPr lang="en-GB" sz="1600" b="1" i="1" kern="0" dirty="0"/>
              <a:t>virtual environment</a:t>
            </a:r>
            <a:r>
              <a:rPr lang="en-GB" sz="1600" i="1" kern="0" dirty="0"/>
              <a:t> </a:t>
            </a:r>
            <a:r>
              <a:rPr lang="en-GB" sz="1600" kern="0" dirty="0"/>
              <a:t>digitalized through DTs:</a:t>
            </a:r>
          </a:p>
          <a:p>
            <a:pPr lvl="2"/>
            <a:r>
              <a:rPr lang="en-GB" sz="1600" kern="0" dirty="0"/>
              <a:t>DTs are a medium of the physical counterparts;</a:t>
            </a:r>
          </a:p>
          <a:p>
            <a:pPr lvl="2"/>
            <a:r>
              <a:rPr lang="en-GB" sz="1600" kern="0" dirty="0"/>
              <a:t>DTs can exploit augmentation capabilities to be offered to Agents;</a:t>
            </a:r>
          </a:p>
          <a:p>
            <a:pPr marL="479913" lvl="1" indent="-406888">
              <a:spcBef>
                <a:spcPts val="1200"/>
              </a:spcBef>
              <a:buFont typeface="Helvetica"/>
              <a:buChar char="●"/>
            </a:pPr>
            <a:r>
              <a:rPr lang="en-GB" sz="1600" dirty="0"/>
              <a:t>Agents or MAS exploited by DTs to realize the </a:t>
            </a:r>
            <a:r>
              <a:rPr lang="en-GB" sz="1600" b="1" i="1" dirty="0"/>
              <a:t>cognitive DT</a:t>
            </a:r>
            <a:r>
              <a:rPr lang="en-GB" sz="1600" dirty="0"/>
              <a:t>:</a:t>
            </a:r>
          </a:p>
          <a:p>
            <a:pPr lvl="1">
              <a:spcBef>
                <a:spcPts val="600"/>
              </a:spcBef>
            </a:pPr>
            <a:r>
              <a:rPr lang="en-GB" sz="1600" kern="0" dirty="0"/>
              <a:t>For autonomous operations within the context of the physical counterpart.</a:t>
            </a:r>
          </a:p>
        </p:txBody>
      </p:sp>
    </p:spTree>
    <p:extLst>
      <p:ext uri="{BB962C8B-B14F-4D97-AF65-F5344CB8AC3E}">
        <p14:creationId xmlns:p14="http://schemas.microsoft.com/office/powerpoint/2010/main" val="88532956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AI &amp; DT interaction – Industrial scenario</a:t>
            </a:r>
          </a:p>
        </p:txBody>
      </p:sp>
      <p:pic>
        <p:nvPicPr>
          <p:cNvPr id="11" name="Immagine 10">
            <a:extLst>
              <a:ext uri="{FF2B5EF4-FFF2-40B4-BE49-F238E27FC236}">
                <a16:creationId xmlns:a16="http://schemas.microsoft.com/office/drawing/2014/main" id="{510FD88C-DFA7-0987-A1E5-217852739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49" y="2380611"/>
            <a:ext cx="5652115" cy="1527105"/>
          </a:xfrm>
          <a:prstGeom prst="rect">
            <a:avLst/>
          </a:prstGeom>
          <a:ln>
            <a:noFill/>
          </a:ln>
        </p:spPr>
      </p:pic>
      <p:pic>
        <p:nvPicPr>
          <p:cNvPr id="13" name="Immagine 12">
            <a:extLst>
              <a:ext uri="{FF2B5EF4-FFF2-40B4-BE49-F238E27FC236}">
                <a16:creationId xmlns:a16="http://schemas.microsoft.com/office/drawing/2014/main" id="{AC74EE5B-924E-65C2-2BCB-3DAEA709D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4998" y="2405723"/>
            <a:ext cx="5053685" cy="1499380"/>
          </a:xfrm>
          <a:prstGeom prst="rect">
            <a:avLst/>
          </a:prstGeom>
          <a:ln>
            <a:noFill/>
          </a:ln>
        </p:spPr>
      </p:pic>
      <p:pic>
        <p:nvPicPr>
          <p:cNvPr id="15" name="Immagine 14">
            <a:extLst>
              <a:ext uri="{FF2B5EF4-FFF2-40B4-BE49-F238E27FC236}">
                <a16:creationId xmlns:a16="http://schemas.microsoft.com/office/drawing/2014/main" id="{9FF64E20-393E-6422-2ADB-C4A4482EF5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749" y="4595733"/>
            <a:ext cx="5652112" cy="1502043"/>
          </a:xfrm>
          <a:prstGeom prst="rect">
            <a:avLst/>
          </a:prstGeom>
          <a:ln>
            <a:noFill/>
          </a:ln>
        </p:spPr>
      </p:pic>
      <p:pic>
        <p:nvPicPr>
          <p:cNvPr id="17" name="Immagine 16">
            <a:extLst>
              <a:ext uri="{FF2B5EF4-FFF2-40B4-BE49-F238E27FC236}">
                <a16:creationId xmlns:a16="http://schemas.microsoft.com/office/drawing/2014/main" id="{18B8DCBC-5F4E-879D-29DA-BD9ABA1530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4998" y="4752856"/>
            <a:ext cx="4015666" cy="1180869"/>
          </a:xfrm>
          <a:prstGeom prst="rect">
            <a:avLst/>
          </a:prstGeom>
          <a:ln>
            <a:noFill/>
          </a:ln>
        </p:spPr>
      </p:pic>
      <p:cxnSp>
        <p:nvCxnSpPr>
          <p:cNvPr id="19" name="Connettore diritto 18">
            <a:extLst>
              <a:ext uri="{FF2B5EF4-FFF2-40B4-BE49-F238E27FC236}">
                <a16:creationId xmlns:a16="http://schemas.microsoft.com/office/drawing/2014/main" id="{CCCBDE26-E8AE-5634-40A2-3E641F0903DC}"/>
              </a:ext>
            </a:extLst>
          </p:cNvPr>
          <p:cNvCxnSpPr>
            <a:cxnSpLocks/>
          </p:cNvCxnSpPr>
          <p:nvPr/>
        </p:nvCxnSpPr>
        <p:spPr>
          <a:xfrm>
            <a:off x="6138129" y="1899129"/>
            <a:ext cx="0" cy="3953475"/>
          </a:xfrm>
          <a:prstGeom prst="line">
            <a:avLst/>
          </a:prstGeom>
          <a:noFill/>
          <a:ln w="38100" cap="flat">
            <a:solidFill>
              <a:schemeClr val="accent1"/>
            </a:solidFill>
            <a:prstDash val="solid"/>
            <a:round/>
          </a:ln>
          <a:effectLst/>
          <a:sp3d/>
        </p:spPr>
        <p:style>
          <a:lnRef idx="0">
            <a:scrgbClr r="0" g="0" b="0"/>
          </a:lnRef>
          <a:fillRef idx="0">
            <a:scrgbClr r="0" g="0" b="0"/>
          </a:fillRef>
          <a:effectRef idx="0">
            <a:scrgbClr r="0" g="0" b="0"/>
          </a:effectRef>
          <a:fontRef idx="none"/>
        </p:style>
      </p:cxnSp>
      <p:sp>
        <p:nvSpPr>
          <p:cNvPr id="20" name="Segnaposto testo 2">
            <a:extLst>
              <a:ext uri="{FF2B5EF4-FFF2-40B4-BE49-F238E27FC236}">
                <a16:creationId xmlns:a16="http://schemas.microsoft.com/office/drawing/2014/main" id="{86E3830A-0D02-53AC-9CC2-8520CD75480A}"/>
              </a:ext>
            </a:extLst>
          </p:cNvPr>
          <p:cNvSpPr txBox="1">
            <a:spLocks/>
          </p:cNvSpPr>
          <p:nvPr/>
        </p:nvSpPr>
        <p:spPr>
          <a:xfrm>
            <a:off x="0" y="1805084"/>
            <a:ext cx="5652117" cy="556209"/>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spcBef>
                <a:spcPts val="1200"/>
              </a:spcBef>
              <a:buNone/>
            </a:pPr>
            <a:r>
              <a:rPr lang="en-US" sz="1600" i="1" kern="0" dirty="0"/>
              <a:t>Observer AI: </a:t>
            </a:r>
            <a:r>
              <a:rPr lang="en-US" sz="1600" kern="0" dirty="0"/>
              <a:t>following [14], </a:t>
            </a:r>
            <a:r>
              <a:rPr lang="en-US" sz="1600" kern="0" dirty="0">
                <a:solidFill>
                  <a:schemeClr val="accent1"/>
                </a:solidFill>
                <a:latin typeface="Helvetica Neue"/>
                <a:sym typeface="Helvetica Neue"/>
              </a:rPr>
              <a:t>informative, predictive, or prescriptive system.</a:t>
            </a:r>
            <a:endParaRPr lang="en-US" sz="1600" kern="0" dirty="0"/>
          </a:p>
        </p:txBody>
      </p:sp>
      <p:sp>
        <p:nvSpPr>
          <p:cNvPr id="21" name="Segnaposto testo 2">
            <a:extLst>
              <a:ext uri="{FF2B5EF4-FFF2-40B4-BE49-F238E27FC236}">
                <a16:creationId xmlns:a16="http://schemas.microsoft.com/office/drawing/2014/main" id="{1D9D007E-5A6B-605C-A4A3-B787914DCC29}"/>
              </a:ext>
            </a:extLst>
          </p:cNvPr>
          <p:cNvSpPr txBox="1">
            <a:spLocks/>
          </p:cNvSpPr>
          <p:nvPr/>
        </p:nvSpPr>
        <p:spPr>
          <a:xfrm>
            <a:off x="4" y="4042050"/>
            <a:ext cx="5652113" cy="556209"/>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spcBef>
                <a:spcPts val="1200"/>
              </a:spcBef>
              <a:buNone/>
            </a:pPr>
            <a:r>
              <a:rPr lang="en-US" sz="1600" i="1" kern="0" dirty="0"/>
              <a:t>Controller AI: following </a:t>
            </a:r>
            <a:r>
              <a:rPr lang="en-US" sz="1600" kern="0" dirty="0">
                <a:solidFill>
                  <a:schemeClr val="accent1"/>
                </a:solidFill>
                <a:latin typeface="Helvetica Neue"/>
                <a:sym typeface="Helvetica Neue"/>
              </a:rPr>
              <a:t>[14], predictive, prescriptive, or autonomous system.</a:t>
            </a:r>
            <a:endParaRPr lang="en-US" sz="1600" kern="0" dirty="0"/>
          </a:p>
        </p:txBody>
      </p:sp>
      <p:sp>
        <p:nvSpPr>
          <p:cNvPr id="22" name="Segnaposto testo 2">
            <a:extLst>
              <a:ext uri="{FF2B5EF4-FFF2-40B4-BE49-F238E27FC236}">
                <a16:creationId xmlns:a16="http://schemas.microsoft.com/office/drawing/2014/main" id="{663574EA-98C7-57E4-7311-3DE7BF7545B2}"/>
              </a:ext>
            </a:extLst>
          </p:cNvPr>
          <p:cNvSpPr txBox="1">
            <a:spLocks/>
          </p:cNvSpPr>
          <p:nvPr/>
        </p:nvSpPr>
        <p:spPr>
          <a:xfrm>
            <a:off x="6138129" y="4210066"/>
            <a:ext cx="5681814" cy="550391"/>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0" indent="0">
              <a:spcBef>
                <a:spcPts val="1200"/>
              </a:spcBef>
              <a:buNone/>
            </a:pPr>
            <a:r>
              <a:rPr lang="en-US" sz="1600" i="1" kern="0" dirty="0"/>
              <a:t>Embedded AI: following </a:t>
            </a:r>
            <a:r>
              <a:rPr lang="en-US" sz="1600" kern="0" dirty="0">
                <a:solidFill>
                  <a:schemeClr val="accent1"/>
                </a:solidFill>
                <a:latin typeface="Helvetica Neue"/>
                <a:sym typeface="Helvetica Neue"/>
              </a:rPr>
              <a:t>[14] predictive, prescriptive, or autonomous system.</a:t>
            </a:r>
            <a:endParaRPr lang="en-US" sz="1600" kern="0" dirty="0"/>
          </a:p>
        </p:txBody>
      </p:sp>
      <p:sp>
        <p:nvSpPr>
          <p:cNvPr id="23" name="Segnaposto testo 2">
            <a:extLst>
              <a:ext uri="{FF2B5EF4-FFF2-40B4-BE49-F238E27FC236}">
                <a16:creationId xmlns:a16="http://schemas.microsoft.com/office/drawing/2014/main" id="{FC373FAD-062B-4D79-DD72-4EF70AABA425}"/>
              </a:ext>
            </a:extLst>
          </p:cNvPr>
          <p:cNvSpPr txBox="1">
            <a:spLocks/>
          </p:cNvSpPr>
          <p:nvPr/>
        </p:nvSpPr>
        <p:spPr>
          <a:xfrm>
            <a:off x="6138129" y="1805084"/>
            <a:ext cx="5523681" cy="575256"/>
          </a:xfrm>
          <a:prstGeom prst="rect">
            <a:avLst/>
          </a:prstGeom>
          <a:ln w="12700">
            <a:no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marL="73025" indent="0">
              <a:spcBef>
                <a:spcPts val="1200"/>
              </a:spcBef>
              <a:buNone/>
            </a:pPr>
            <a:r>
              <a:rPr lang="en-US" sz="1600" i="1" kern="0" dirty="0"/>
              <a:t>Advisor AI: </a:t>
            </a:r>
            <a:r>
              <a:rPr lang="en-US" sz="1600" kern="0" dirty="0"/>
              <a:t>following </a:t>
            </a:r>
            <a:r>
              <a:rPr lang="en-US" sz="1600" kern="0" dirty="0">
                <a:solidFill>
                  <a:schemeClr val="accent1"/>
                </a:solidFill>
                <a:latin typeface="Helvetica Neue"/>
                <a:sym typeface="Helvetica Neue"/>
              </a:rPr>
              <a:t>[14], prescriptive, or autonomous system.</a:t>
            </a:r>
            <a:endParaRPr lang="en-US" sz="1600" i="1" kern="0" dirty="0"/>
          </a:p>
        </p:txBody>
      </p:sp>
      <p:sp>
        <p:nvSpPr>
          <p:cNvPr id="3" name="CasellaDiTesto 2">
            <a:extLst>
              <a:ext uri="{FF2B5EF4-FFF2-40B4-BE49-F238E27FC236}">
                <a16:creationId xmlns:a16="http://schemas.microsoft.com/office/drawing/2014/main" id="{63BF7EBC-16E3-4325-2326-211091B88DA2}"/>
              </a:ext>
            </a:extLst>
          </p:cNvPr>
          <p:cNvSpPr txBox="1"/>
          <p:nvPr/>
        </p:nvSpPr>
        <p:spPr>
          <a:xfrm>
            <a:off x="285749" y="920246"/>
            <a:ext cx="11620500" cy="6684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73025" defTabSz="1219200">
              <a:lnSpc>
                <a:spcPct val="115000"/>
              </a:lnSpc>
              <a:spcBef>
                <a:spcPts val="600"/>
              </a:spcBef>
              <a:buClr>
                <a:schemeClr val="accent1"/>
              </a:buClr>
              <a:buSzPct val="100000"/>
            </a:pPr>
            <a:r>
              <a:rPr lang="en-US" sz="1700" kern="0" dirty="0">
                <a:solidFill>
                  <a:schemeClr val="accent1"/>
                </a:solidFill>
                <a:latin typeface="Helvetica Neue"/>
                <a:sym typeface="Helvetica Neue"/>
              </a:rPr>
              <a:t>In [14] 5 levels of maturity for DTs are depicted: </a:t>
            </a:r>
            <a:r>
              <a:rPr lang="en-US" sz="1700" i="1" kern="0" dirty="0">
                <a:solidFill>
                  <a:schemeClr val="accent1"/>
                </a:solidFill>
                <a:latin typeface="Helvetica Neue"/>
                <a:sym typeface="Helvetica Neue"/>
              </a:rPr>
              <a:t>descriptive DT</a:t>
            </a:r>
            <a:r>
              <a:rPr lang="en-US" sz="1700" kern="0" dirty="0">
                <a:solidFill>
                  <a:schemeClr val="accent1"/>
                </a:solidFill>
                <a:latin typeface="Helvetica Neue"/>
                <a:sym typeface="Helvetica Neue"/>
              </a:rPr>
              <a:t>, </a:t>
            </a:r>
            <a:r>
              <a:rPr lang="en-US" sz="1700" i="1" kern="0" dirty="0">
                <a:solidFill>
                  <a:schemeClr val="accent1"/>
                </a:solidFill>
                <a:latin typeface="Helvetica Neue"/>
                <a:sym typeface="Helvetica Neue"/>
              </a:rPr>
              <a:t>informative DT</a:t>
            </a:r>
            <a:r>
              <a:rPr lang="en-US" sz="1700" kern="0" dirty="0">
                <a:solidFill>
                  <a:schemeClr val="accent1"/>
                </a:solidFill>
                <a:latin typeface="Helvetica Neue"/>
                <a:sym typeface="Helvetica Neue"/>
              </a:rPr>
              <a:t>, </a:t>
            </a:r>
            <a:r>
              <a:rPr lang="en-US" sz="1700" i="1" kern="0" dirty="0">
                <a:solidFill>
                  <a:schemeClr val="accent1"/>
                </a:solidFill>
                <a:latin typeface="Helvetica Neue"/>
                <a:sym typeface="Helvetica Neue"/>
              </a:rPr>
              <a:t>predicting DT</a:t>
            </a:r>
            <a:r>
              <a:rPr lang="en-US" sz="1700" kern="0" dirty="0">
                <a:solidFill>
                  <a:schemeClr val="accent1"/>
                </a:solidFill>
                <a:latin typeface="Helvetica Neue"/>
                <a:sym typeface="Helvetica Neue"/>
              </a:rPr>
              <a:t>, </a:t>
            </a:r>
            <a:r>
              <a:rPr lang="en-US" sz="1700" i="1" kern="0" dirty="0">
                <a:solidFill>
                  <a:schemeClr val="accent1"/>
                </a:solidFill>
                <a:latin typeface="Helvetica Neue"/>
                <a:sym typeface="Helvetica Neue"/>
              </a:rPr>
              <a:t>prescriptive DT</a:t>
            </a:r>
            <a:r>
              <a:rPr lang="en-US" sz="1700" kern="0" dirty="0">
                <a:solidFill>
                  <a:schemeClr val="accent1"/>
                </a:solidFill>
                <a:latin typeface="Helvetica Neue"/>
                <a:sym typeface="Helvetica Neue"/>
              </a:rPr>
              <a:t>, and </a:t>
            </a:r>
            <a:r>
              <a:rPr lang="en-US" sz="1700" i="1" kern="0" dirty="0">
                <a:solidFill>
                  <a:schemeClr val="accent1"/>
                </a:solidFill>
                <a:latin typeface="Helvetica Neue"/>
                <a:sym typeface="Helvetica Neue"/>
              </a:rPr>
              <a:t>autonomous DT</a:t>
            </a:r>
            <a:r>
              <a:rPr lang="en-US" sz="1700" kern="0" dirty="0">
                <a:solidFill>
                  <a:schemeClr val="accent1"/>
                </a:solidFill>
                <a:latin typeface="Helvetica Neue"/>
                <a:sym typeface="Helvetica Neue"/>
              </a:rPr>
              <a:t>.</a:t>
            </a:r>
            <a:endParaRPr lang="it-IT" sz="1700" kern="0" dirty="0">
              <a:solidFill>
                <a:schemeClr val="accent1"/>
              </a:solidFill>
              <a:latin typeface="Helvetica Neue"/>
              <a:sym typeface="Helvetica Neue"/>
            </a:endParaRPr>
          </a:p>
        </p:txBody>
      </p:sp>
      <p:sp>
        <p:nvSpPr>
          <p:cNvPr id="4" name="CasellaDiTesto 3">
            <a:extLst>
              <a:ext uri="{FF2B5EF4-FFF2-40B4-BE49-F238E27FC236}">
                <a16:creationId xmlns:a16="http://schemas.microsoft.com/office/drawing/2014/main" id="{46D64F9F-67BC-AC4C-E0B8-6D96854FACAD}"/>
              </a:ext>
            </a:extLst>
          </p:cNvPr>
          <p:cNvSpPr txBox="1"/>
          <p:nvPr/>
        </p:nvSpPr>
        <p:spPr>
          <a:xfrm>
            <a:off x="1427890" y="6310261"/>
            <a:ext cx="9336220" cy="1384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algn="ctr" defTabSz="2438400" hangingPunct="0"/>
            <a:r>
              <a:rPr lang="en-US" sz="900" i="0" dirty="0">
                <a:solidFill>
                  <a:schemeClr val="tx2"/>
                </a:solidFill>
                <a:effectLst/>
                <a:highlight>
                  <a:srgbClr val="FFFFFF"/>
                </a:highlight>
                <a:latin typeface="Helvetica Neue"/>
              </a:rPr>
              <a:t>[</a:t>
            </a:r>
            <a:r>
              <a:rPr lang="en-US" sz="900" dirty="0">
                <a:solidFill>
                  <a:schemeClr val="tx2"/>
                </a:solidFill>
                <a:highlight>
                  <a:srgbClr val="FFFFFF"/>
                </a:highlight>
                <a:latin typeface="Helvetica Neue"/>
              </a:rPr>
              <a:t>14</a:t>
            </a:r>
            <a:r>
              <a:rPr lang="en-US" sz="900" i="0" dirty="0">
                <a:solidFill>
                  <a:schemeClr val="tx2"/>
                </a:solidFill>
                <a:effectLst/>
                <a:highlight>
                  <a:srgbClr val="FFFFFF"/>
                </a:highlight>
                <a:latin typeface="Helvetica Neue"/>
              </a:rPr>
              <a:t>] </a:t>
            </a:r>
            <a:r>
              <a:rPr lang="en-US" sz="900" kern="1200" dirty="0" err="1">
                <a:solidFill>
                  <a:srgbClr val="535353"/>
                </a:solidFill>
                <a:highlight>
                  <a:srgbClr val="FFFFFF"/>
                </a:highlight>
                <a:cs typeface="Arial"/>
              </a:rPr>
              <a:t>Crespi</a:t>
            </a:r>
            <a:r>
              <a:rPr lang="en-US" sz="900" kern="1200" dirty="0">
                <a:solidFill>
                  <a:srgbClr val="535353"/>
                </a:solidFill>
                <a:highlight>
                  <a:srgbClr val="FFFFFF"/>
                </a:highlight>
                <a:cs typeface="Arial"/>
              </a:rPr>
              <a:t> N. et al., Digital Twins: Properties, Software Frameworks, and Application Scenarios (2021)</a:t>
            </a:r>
          </a:p>
        </p:txBody>
      </p:sp>
    </p:spTree>
    <p:extLst>
      <p:ext uri="{BB962C8B-B14F-4D97-AF65-F5344CB8AC3E}">
        <p14:creationId xmlns:p14="http://schemas.microsoft.com/office/powerpoint/2010/main" val="61074824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Industrial Complexity</a:t>
            </a:r>
          </a:p>
        </p:txBody>
      </p:sp>
      <p:sp>
        <p:nvSpPr>
          <p:cNvPr id="8" name="Segnaposto testo 2">
            <a:extLst>
              <a:ext uri="{FF2B5EF4-FFF2-40B4-BE49-F238E27FC236}">
                <a16:creationId xmlns:a16="http://schemas.microsoft.com/office/drawing/2014/main" id="{3E3C19CA-8878-F334-DF2E-68AE38A87E00}"/>
              </a:ext>
            </a:extLst>
          </p:cNvPr>
          <p:cNvSpPr txBox="1">
            <a:spLocks/>
          </p:cNvSpPr>
          <p:nvPr/>
        </p:nvSpPr>
        <p:spPr>
          <a:xfrm>
            <a:off x="561375" y="1376223"/>
            <a:ext cx="7511626" cy="410555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GB" sz="1800" kern="0" dirty="0"/>
              <a:t>Industrial complexity has been studied in research [3, 4, 5].</a:t>
            </a:r>
          </a:p>
          <a:p>
            <a:pPr>
              <a:spcBef>
                <a:spcPts val="1200"/>
              </a:spcBef>
            </a:pPr>
            <a:r>
              <a:rPr lang="en-GB" sz="1800" kern="0" dirty="0"/>
              <a:t>Complexity definitions: </a:t>
            </a:r>
          </a:p>
          <a:p>
            <a:pPr lvl="1">
              <a:spcBef>
                <a:spcPts val="300"/>
              </a:spcBef>
            </a:pPr>
            <a:r>
              <a:rPr lang="en-GB" sz="1800" kern="0" dirty="0"/>
              <a:t>“</a:t>
            </a:r>
            <a:r>
              <a:rPr lang="en-GB" sz="1800" i="1" kern="0" dirty="0"/>
              <a:t>something entwined</a:t>
            </a:r>
            <a:r>
              <a:rPr lang="en-GB" sz="1800" kern="0" dirty="0"/>
              <a:t>” (or an </a:t>
            </a:r>
            <a:r>
              <a:rPr lang="en-GB" sz="1800" i="1" kern="0" dirty="0"/>
              <a:t>intertwined system</a:t>
            </a:r>
            <a:r>
              <a:rPr lang="en-GB" sz="1800" kern="0" dirty="0"/>
              <a:t>) </a:t>
            </a:r>
          </a:p>
          <a:p>
            <a:pPr lvl="1">
              <a:spcBef>
                <a:spcPts val="300"/>
              </a:spcBef>
            </a:pPr>
            <a:r>
              <a:rPr lang="en-GB" sz="1800" kern="0" dirty="0"/>
              <a:t>“</a:t>
            </a:r>
            <a:r>
              <a:rPr lang="en-GB" sz="1800" i="1" kern="0" dirty="0"/>
              <a:t>something made of several closely connected parts</a:t>
            </a:r>
            <a:r>
              <a:rPr lang="en-GB" sz="1800" kern="0" dirty="0"/>
              <a:t>” [3].</a:t>
            </a:r>
          </a:p>
          <a:p>
            <a:pPr>
              <a:spcBef>
                <a:spcPts val="1200"/>
              </a:spcBef>
            </a:pPr>
            <a:r>
              <a:rPr lang="en-GB" sz="1800" kern="0" dirty="0"/>
              <a:t>Industrial Complexity considers the </a:t>
            </a:r>
            <a:r>
              <a:rPr lang="en-GB" sz="1800" b="1" kern="0" dirty="0"/>
              <a:t>resulting intricateness </a:t>
            </a:r>
            <a:r>
              <a:rPr lang="en-GB" sz="1800" kern="0" dirty="0"/>
              <a:t>of</a:t>
            </a:r>
            <a:r>
              <a:rPr lang="en-GB" sz="1800" b="1" kern="0" dirty="0"/>
              <a:t> </a:t>
            </a:r>
            <a:r>
              <a:rPr lang="en-GB" sz="1800" i="1" kern="0" dirty="0"/>
              <a:t>all the systems needed to fulfil the industrial production targets</a:t>
            </a:r>
            <a:r>
              <a:rPr lang="en-GB" sz="1800" kern="0" dirty="0"/>
              <a:t>. </a:t>
            </a:r>
          </a:p>
          <a:p>
            <a:pPr>
              <a:spcBef>
                <a:spcPts val="1200"/>
              </a:spcBef>
            </a:pPr>
            <a:r>
              <a:rPr lang="en-GB" sz="1800" kern="0" dirty="0"/>
              <a:t>In the industrial domain, </a:t>
            </a:r>
            <a:r>
              <a:rPr lang="en-GB" sz="1800" u="sng" kern="0" dirty="0"/>
              <a:t>2 types of complexity </a:t>
            </a:r>
            <a:r>
              <a:rPr lang="en-GB" sz="1800" kern="0" dirty="0"/>
              <a:t>are usually distinguished: </a:t>
            </a:r>
          </a:p>
          <a:p>
            <a:pPr lvl="1">
              <a:spcBef>
                <a:spcPts val="600"/>
              </a:spcBef>
            </a:pPr>
            <a:r>
              <a:rPr lang="en-GB" sz="1800" i="1" kern="0" dirty="0"/>
              <a:t>static complexity</a:t>
            </a:r>
            <a:r>
              <a:rPr lang="en-GB" sz="1800" kern="0" dirty="0"/>
              <a:t>;</a:t>
            </a:r>
          </a:p>
          <a:p>
            <a:pPr lvl="1">
              <a:spcBef>
                <a:spcPts val="600"/>
              </a:spcBef>
            </a:pPr>
            <a:r>
              <a:rPr lang="en-GB" sz="1800" i="1" kern="0" dirty="0"/>
              <a:t>dynamic complexity.</a:t>
            </a:r>
          </a:p>
        </p:txBody>
      </p:sp>
      <p:sp>
        <p:nvSpPr>
          <p:cNvPr id="13" name="CasellaDiTesto 12">
            <a:extLst>
              <a:ext uri="{FF2B5EF4-FFF2-40B4-BE49-F238E27FC236}">
                <a16:creationId xmlns:a16="http://schemas.microsoft.com/office/drawing/2014/main" id="{39C83890-5AD1-F751-D81B-2A479A83B9A3}"/>
              </a:ext>
            </a:extLst>
          </p:cNvPr>
          <p:cNvSpPr txBox="1"/>
          <p:nvPr/>
        </p:nvSpPr>
        <p:spPr>
          <a:xfrm>
            <a:off x="429490" y="6089159"/>
            <a:ext cx="7657664"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defTabSz="2438400" hangingPunct="0"/>
            <a:r>
              <a:rPr lang="en-US" sz="900" dirty="0">
                <a:solidFill>
                  <a:schemeClr val="tx2"/>
                </a:solidFill>
                <a:highlight>
                  <a:srgbClr val="FFFFFF"/>
                </a:highlight>
                <a:latin typeface="Helvetica Neue"/>
              </a:rPr>
              <a:t>[3] Monostori L. et al., Complexity in engineering design and manufacturing, [4] </a:t>
            </a:r>
            <a:r>
              <a:rPr lang="en-US" sz="900" dirty="0" err="1">
                <a:solidFill>
                  <a:schemeClr val="tx2"/>
                </a:solidFill>
                <a:highlight>
                  <a:srgbClr val="FFFFFF"/>
                </a:highlight>
                <a:latin typeface="Helvetica Neue"/>
              </a:rPr>
              <a:t>Modrak</a:t>
            </a:r>
            <a:r>
              <a:rPr lang="en-US" sz="900" dirty="0">
                <a:solidFill>
                  <a:schemeClr val="tx2"/>
                </a:solidFill>
                <a:highlight>
                  <a:srgbClr val="FFFFFF"/>
                </a:highlight>
                <a:latin typeface="Helvetica Neue"/>
              </a:rPr>
              <a:t> V. et al., Exploring the Complexity Levels of Discrete Manufacturing Processes, [5] Herrera V., Complexity in Manufacturing Systems, a literature review</a:t>
            </a:r>
          </a:p>
        </p:txBody>
      </p:sp>
      <p:pic>
        <p:nvPicPr>
          <p:cNvPr id="15" name="Immagine 14">
            <a:extLst>
              <a:ext uri="{FF2B5EF4-FFF2-40B4-BE49-F238E27FC236}">
                <a16:creationId xmlns:a16="http://schemas.microsoft.com/office/drawing/2014/main" id="{67837E1A-A549-16D8-173A-0208479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607" y="727845"/>
            <a:ext cx="3179618" cy="2900092"/>
          </a:xfrm>
          <a:prstGeom prst="rect">
            <a:avLst/>
          </a:prstGeom>
          <a:ln>
            <a:solidFill>
              <a:schemeClr val="accent1"/>
            </a:solidFill>
          </a:ln>
        </p:spPr>
      </p:pic>
      <p:pic>
        <p:nvPicPr>
          <p:cNvPr id="3" name="Immagine 2">
            <a:extLst>
              <a:ext uri="{FF2B5EF4-FFF2-40B4-BE49-F238E27FC236}">
                <a16:creationId xmlns:a16="http://schemas.microsoft.com/office/drawing/2014/main" id="{201EA893-3F63-BE3E-E843-14D40B6E51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4605" y="3808808"/>
            <a:ext cx="3179619" cy="2649683"/>
          </a:xfrm>
          <a:prstGeom prst="rect">
            <a:avLst/>
          </a:prstGeom>
          <a:ln>
            <a:solidFill>
              <a:schemeClr val="accent1"/>
            </a:solidFill>
          </a:ln>
        </p:spPr>
      </p:pic>
    </p:spTree>
    <p:extLst>
      <p:ext uri="{BB962C8B-B14F-4D97-AF65-F5344CB8AC3E}">
        <p14:creationId xmlns:p14="http://schemas.microsoft.com/office/powerpoint/2010/main" val="103555720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Static Complexity in the Industrial Domain</a:t>
            </a:r>
          </a:p>
        </p:txBody>
      </p:sp>
      <p:sp>
        <p:nvSpPr>
          <p:cNvPr id="4" name="Segnaposto testo 2">
            <a:extLst>
              <a:ext uri="{FF2B5EF4-FFF2-40B4-BE49-F238E27FC236}">
                <a16:creationId xmlns:a16="http://schemas.microsoft.com/office/drawing/2014/main" id="{5AB4D854-B772-5FB8-0F52-5E02ECC10630}"/>
              </a:ext>
            </a:extLst>
          </p:cNvPr>
          <p:cNvSpPr txBox="1">
            <a:spLocks/>
          </p:cNvSpPr>
          <p:nvPr/>
        </p:nvSpPr>
        <p:spPr>
          <a:xfrm>
            <a:off x="408574" y="894080"/>
            <a:ext cx="6378306" cy="5133729"/>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600" kern="0" dirty="0"/>
              <a:t>Referred to the product and production system structure in a </a:t>
            </a:r>
            <a:r>
              <a:rPr lang="en-US" sz="1600" b="1" kern="0" dirty="0"/>
              <a:t>time-independent</a:t>
            </a:r>
            <a:r>
              <a:rPr lang="en-US" sz="1600" kern="0" dirty="0"/>
              <a:t> manner [6].</a:t>
            </a:r>
          </a:p>
          <a:p>
            <a:pPr>
              <a:spcBef>
                <a:spcPts val="600"/>
              </a:spcBef>
            </a:pPr>
            <a:r>
              <a:rPr lang="en-US" sz="1600" kern="0" dirty="0"/>
              <a:t>Considers the </a:t>
            </a:r>
            <a:r>
              <a:rPr lang="en-US" sz="1600" i="1" kern="0" dirty="0"/>
              <a:t>amount of information necessary to describe the state of a system concerning the manufacturing tasks it needs to carry on</a:t>
            </a:r>
            <a:r>
              <a:rPr lang="en-US" sz="1600" kern="0" dirty="0"/>
              <a:t>.</a:t>
            </a:r>
          </a:p>
          <a:p>
            <a:pPr>
              <a:spcBef>
                <a:spcPts val="600"/>
              </a:spcBef>
            </a:pPr>
            <a:r>
              <a:rPr lang="en-US" sz="1600" kern="0" dirty="0"/>
              <a:t>Possible sources of static complexity are: </a:t>
            </a:r>
          </a:p>
          <a:p>
            <a:pPr lvl="1" algn="just">
              <a:spcBef>
                <a:spcPts val="600"/>
              </a:spcBef>
              <a:buFont typeface="Courier New" panose="02070309020205020404" pitchFamily="49" charset="0"/>
              <a:buChar char="o"/>
            </a:pPr>
            <a:r>
              <a:rPr lang="en-US" sz="1600" kern="0" dirty="0"/>
              <a:t>Product complexity [7, 8]</a:t>
            </a:r>
          </a:p>
          <a:p>
            <a:pPr lvl="1" algn="just">
              <a:spcBef>
                <a:spcPts val="600"/>
              </a:spcBef>
              <a:buFont typeface="Courier New" panose="02070309020205020404" pitchFamily="49" charset="0"/>
              <a:buChar char="o"/>
            </a:pPr>
            <a:r>
              <a:rPr lang="en-US" sz="1600" kern="0" dirty="0"/>
              <a:t>Product portfolio mix [6, 8]</a:t>
            </a:r>
          </a:p>
          <a:p>
            <a:pPr lvl="1" algn="just">
              <a:spcBef>
                <a:spcPts val="600"/>
              </a:spcBef>
              <a:buFont typeface="Courier New" panose="02070309020205020404" pitchFamily="49" charset="0"/>
              <a:buChar char="o"/>
            </a:pPr>
            <a:r>
              <a:rPr lang="en-US" sz="1600" kern="0" dirty="0"/>
              <a:t>Layout [6, 7, 8]</a:t>
            </a:r>
          </a:p>
          <a:p>
            <a:pPr lvl="1" algn="just">
              <a:spcBef>
                <a:spcPts val="600"/>
              </a:spcBef>
              <a:buFont typeface="Courier New" panose="02070309020205020404" pitchFamily="49" charset="0"/>
              <a:buChar char="o"/>
            </a:pPr>
            <a:r>
              <a:rPr lang="en-US" sz="1600" kern="0" dirty="0"/>
              <a:t>Equipment [6, 7, 8]</a:t>
            </a:r>
          </a:p>
          <a:p>
            <a:pPr lvl="1" algn="just">
              <a:spcBef>
                <a:spcPts val="600"/>
              </a:spcBef>
              <a:buFont typeface="Courier New" panose="02070309020205020404" pitchFamily="49" charset="0"/>
              <a:buChar char="o"/>
            </a:pPr>
            <a:r>
              <a:rPr lang="en-US" sz="1600" kern="0" dirty="0"/>
              <a:t>…</a:t>
            </a:r>
          </a:p>
          <a:p>
            <a:pPr>
              <a:spcBef>
                <a:spcPts val="600"/>
              </a:spcBef>
            </a:pPr>
            <a:r>
              <a:rPr lang="en-US" sz="1600" i="1" u="sng" kern="0" dirty="0"/>
              <a:t>Takeaway</a:t>
            </a:r>
            <a:r>
              <a:rPr lang="en-US" sz="1600" kern="0" dirty="0"/>
              <a:t>: static complexity considers the ease of describing the industrial system </a:t>
            </a:r>
            <a:r>
              <a:rPr lang="en-US" sz="1600" b="1" i="1" u="sng" kern="0" dirty="0"/>
              <a:t>when it is turned off</a:t>
            </a:r>
            <a:r>
              <a:rPr lang="en-US" sz="1600" kern="0" dirty="0"/>
              <a:t>.</a:t>
            </a:r>
          </a:p>
        </p:txBody>
      </p:sp>
      <p:pic>
        <p:nvPicPr>
          <p:cNvPr id="5" name="Immagine 4">
            <a:extLst>
              <a:ext uri="{FF2B5EF4-FFF2-40B4-BE49-F238E27FC236}">
                <a16:creationId xmlns:a16="http://schemas.microsoft.com/office/drawing/2014/main" id="{3D7E87CA-C468-FA50-BE15-97071A64A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880" y="1182788"/>
            <a:ext cx="4925426" cy="4492423"/>
          </a:xfrm>
          <a:prstGeom prst="rect">
            <a:avLst/>
          </a:prstGeom>
          <a:ln>
            <a:solidFill>
              <a:schemeClr val="accent1"/>
            </a:solidFill>
          </a:ln>
        </p:spPr>
      </p:pic>
      <p:sp>
        <p:nvSpPr>
          <p:cNvPr id="8" name="CasellaDiTesto 7">
            <a:extLst>
              <a:ext uri="{FF2B5EF4-FFF2-40B4-BE49-F238E27FC236}">
                <a16:creationId xmlns:a16="http://schemas.microsoft.com/office/drawing/2014/main" id="{635A6464-AA7B-E60A-0A76-3CACD8747282}"/>
              </a:ext>
            </a:extLst>
          </p:cNvPr>
          <p:cNvSpPr txBox="1"/>
          <p:nvPr/>
        </p:nvSpPr>
        <p:spPr>
          <a:xfrm>
            <a:off x="689387" y="6086823"/>
            <a:ext cx="1081322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a:t>
            </a:r>
            <a:r>
              <a:rPr lang="en-US" sz="900" dirty="0">
                <a:solidFill>
                  <a:srgbClr val="535353"/>
                </a:solidFill>
                <a:highlight>
                  <a:srgbClr val="FFFFFF"/>
                </a:highlight>
                <a:latin typeface="Helvetica Neue"/>
                <a:cs typeface="Arial"/>
              </a:rPr>
              <a:t>3</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 Monostori L. et al., Complexity in engineering design and manufacturing</a:t>
            </a:r>
            <a:r>
              <a:rPr lang="en-US" sz="900" dirty="0">
                <a:solidFill>
                  <a:srgbClr val="535353"/>
                </a:solidFill>
                <a:highlight>
                  <a:srgbClr val="FFFFFF"/>
                </a:highlight>
                <a:latin typeface="Helvetica Neue"/>
                <a:cs typeface="Arial"/>
              </a:rPr>
              <a:t>, </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a:t>
            </a:r>
            <a:r>
              <a:rPr lang="en-US" sz="900" dirty="0">
                <a:solidFill>
                  <a:srgbClr val="535353"/>
                </a:solidFill>
                <a:highlight>
                  <a:srgbClr val="FFFFFF"/>
                </a:highlight>
                <a:latin typeface="Helvetica Neue"/>
                <a:cs typeface="Arial"/>
              </a:rPr>
              <a:t>4</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 Herrera V., Complexity in Manufacturing Systems, a literature review, [</a:t>
            </a:r>
            <a:r>
              <a:rPr lang="en-US" sz="900" dirty="0">
                <a:solidFill>
                  <a:srgbClr val="535353"/>
                </a:solidFill>
                <a:highlight>
                  <a:srgbClr val="FFFFFF"/>
                </a:highlight>
                <a:latin typeface="Helvetica Neue"/>
                <a:cs typeface="Arial"/>
              </a:rPr>
              <a:t>6</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 Gabriel AJ., The effect of internal static manufacturing complexity on manufacturing performance</a:t>
            </a:r>
          </a:p>
        </p:txBody>
      </p:sp>
    </p:spTree>
    <p:extLst>
      <p:ext uri="{BB962C8B-B14F-4D97-AF65-F5344CB8AC3E}">
        <p14:creationId xmlns:p14="http://schemas.microsoft.com/office/powerpoint/2010/main" val="68391689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US" dirty="0"/>
              <a:t>Dynamic Complexity in the Industrial Domain</a:t>
            </a:r>
          </a:p>
        </p:txBody>
      </p:sp>
      <p:sp>
        <p:nvSpPr>
          <p:cNvPr id="4" name="Segnaposto testo 2">
            <a:extLst>
              <a:ext uri="{FF2B5EF4-FFF2-40B4-BE49-F238E27FC236}">
                <a16:creationId xmlns:a16="http://schemas.microsoft.com/office/drawing/2014/main" id="{5AB4D854-B772-5FB8-0F52-5E02ECC10630}"/>
              </a:ext>
            </a:extLst>
          </p:cNvPr>
          <p:cNvSpPr txBox="1">
            <a:spLocks/>
          </p:cNvSpPr>
          <p:nvPr/>
        </p:nvSpPr>
        <p:spPr>
          <a:xfrm>
            <a:off x="414688" y="904240"/>
            <a:ext cx="6443312" cy="501457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600" kern="0" dirty="0"/>
              <a:t>Is defined as </a:t>
            </a:r>
            <a:r>
              <a:rPr lang="en-US" sz="1600" b="1" kern="0" dirty="0"/>
              <a:t>time-dependent</a:t>
            </a:r>
            <a:r>
              <a:rPr lang="en-US" sz="1600" kern="0" dirty="0"/>
              <a:t> and is also related to </a:t>
            </a:r>
            <a:r>
              <a:rPr lang="en-US" sz="1600" b="1" kern="0" dirty="0"/>
              <a:t>real-time operations activities</a:t>
            </a:r>
            <a:r>
              <a:rPr lang="en-US" sz="1600" kern="0" dirty="0"/>
              <a:t> [3, 4, 6].</a:t>
            </a:r>
          </a:p>
          <a:p>
            <a:pPr>
              <a:spcBef>
                <a:spcPts val="600"/>
              </a:spcBef>
            </a:pPr>
            <a:r>
              <a:rPr lang="en-US" sz="1600" kern="0" dirty="0"/>
              <a:t>Considers deviations from the normal/steady-state, comprising uncertainties, unpredictable events, and adaptive responses. </a:t>
            </a:r>
          </a:p>
          <a:p>
            <a:pPr>
              <a:spcBef>
                <a:spcPts val="600"/>
              </a:spcBef>
            </a:pPr>
            <a:r>
              <a:rPr lang="en-US" sz="1600" kern="0" dirty="0"/>
              <a:t>Drivers for this kind of complexity may be:</a:t>
            </a:r>
          </a:p>
          <a:p>
            <a:pPr lvl="1" algn="just">
              <a:spcBef>
                <a:spcPts val="600"/>
              </a:spcBef>
              <a:buFontTx/>
              <a:buChar char="–"/>
            </a:pPr>
            <a:r>
              <a:rPr lang="en-US" sz="1600" i="1" kern="0" dirty="0"/>
              <a:t>Internal</a:t>
            </a:r>
            <a:r>
              <a:rPr lang="en-US" sz="1600" kern="0" dirty="0"/>
              <a:t>:</a:t>
            </a:r>
          </a:p>
          <a:p>
            <a:pPr marL="941388" lvl="2" indent="-404813" algn="just">
              <a:spcBef>
                <a:spcPts val="600"/>
              </a:spcBef>
              <a:buNone/>
            </a:pPr>
            <a:r>
              <a:rPr lang="en-US" sz="1600" kern="0" dirty="0"/>
              <a:t>	breakdown occurrences [3, 6], maintenance policies [3, 6], scheduling activities [3, 6], quality problems [3, 6]</a:t>
            </a:r>
          </a:p>
          <a:p>
            <a:pPr lvl="1" algn="just">
              <a:spcBef>
                <a:spcPts val="600"/>
              </a:spcBef>
              <a:buFontTx/>
              <a:buChar char="–"/>
            </a:pPr>
            <a:r>
              <a:rPr lang="en-US" sz="1600" i="1" kern="0" dirty="0"/>
              <a:t>External</a:t>
            </a:r>
            <a:r>
              <a:rPr lang="en-US" sz="1600" kern="0" dirty="0"/>
              <a:t>: </a:t>
            </a:r>
          </a:p>
          <a:p>
            <a:pPr marL="941388" lvl="2" indent="0">
              <a:spcBef>
                <a:spcPts val="600"/>
              </a:spcBef>
              <a:buNone/>
            </a:pPr>
            <a:r>
              <a:rPr lang="en-US" sz="1600" kern="0" dirty="0"/>
              <a:t>defects in received raw material or delays due to supplier unpredictable occurrences [3, 4]. </a:t>
            </a:r>
          </a:p>
          <a:p>
            <a:pPr>
              <a:spcBef>
                <a:spcPts val="600"/>
              </a:spcBef>
            </a:pPr>
            <a:r>
              <a:rPr lang="en-US" sz="1600" i="1" u="sng" kern="0" dirty="0"/>
              <a:t>Takeaway</a:t>
            </a:r>
            <a:r>
              <a:rPr lang="en-US" sz="1600" kern="0" dirty="0"/>
              <a:t>: dynamic complexity considers all inconveniences and unforeseen happenings of the industrial system statically defined </a:t>
            </a:r>
            <a:r>
              <a:rPr lang="en-US" sz="1600" b="1" i="1" u="sng" kern="0" dirty="0"/>
              <a:t>when it is turned on.</a:t>
            </a:r>
          </a:p>
        </p:txBody>
      </p:sp>
      <p:sp>
        <p:nvSpPr>
          <p:cNvPr id="5" name="CasellaDiTesto 4">
            <a:extLst>
              <a:ext uri="{FF2B5EF4-FFF2-40B4-BE49-F238E27FC236}">
                <a16:creationId xmlns:a16="http://schemas.microsoft.com/office/drawing/2014/main" id="{04C312B6-6C8A-4B72-91FB-C6CAB253302B}"/>
              </a:ext>
            </a:extLst>
          </p:cNvPr>
          <p:cNvSpPr txBox="1"/>
          <p:nvPr/>
        </p:nvSpPr>
        <p:spPr>
          <a:xfrm>
            <a:off x="970200" y="6022931"/>
            <a:ext cx="10813226"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lvl="0" indent="0" algn="ctr" defTabSz="2438400" rtl="0" eaLnBrk="1"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[3] Monostori L. et al., Complexity in engineering design and manufacturing</a:t>
            </a:r>
            <a:r>
              <a:rPr lang="en-US" sz="900" dirty="0">
                <a:solidFill>
                  <a:srgbClr val="535353"/>
                </a:solidFill>
                <a:highlight>
                  <a:srgbClr val="FFFFFF"/>
                </a:highlight>
                <a:latin typeface="Helvetica Neue"/>
                <a:cs typeface="Arial"/>
              </a:rPr>
              <a:t>, </a:t>
            </a:r>
            <a:r>
              <a:rPr kumimoji="0" lang="en-US" sz="900" b="0" i="0" u="none" strike="noStrike" kern="1200" cap="none" spc="0" normalizeH="0" baseline="0" noProof="0" dirty="0">
                <a:ln>
                  <a:noFill/>
                </a:ln>
                <a:solidFill>
                  <a:srgbClr val="535353"/>
                </a:solidFill>
                <a:effectLst/>
                <a:highlight>
                  <a:srgbClr val="FFFFFF"/>
                </a:highlight>
                <a:uLnTx/>
                <a:uFillTx/>
                <a:latin typeface="Helvetica Neue"/>
                <a:cs typeface="Arial"/>
              </a:rPr>
              <a:t>[4] Herrera V., Complexity in Manufacturing Systems, a literature review, [6] Gabriel AJ., The effect of internal static manufacturing complexity on manufacturing performance</a:t>
            </a:r>
          </a:p>
        </p:txBody>
      </p:sp>
      <p:pic>
        <p:nvPicPr>
          <p:cNvPr id="8" name="Immagine 7">
            <a:extLst>
              <a:ext uri="{FF2B5EF4-FFF2-40B4-BE49-F238E27FC236}">
                <a16:creationId xmlns:a16="http://schemas.microsoft.com/office/drawing/2014/main" id="{E0401A2A-72C6-C1CC-285A-899DAF9E5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379286"/>
            <a:ext cx="4919312" cy="4099427"/>
          </a:xfrm>
          <a:prstGeom prst="rect">
            <a:avLst/>
          </a:prstGeom>
          <a:ln>
            <a:solidFill>
              <a:schemeClr val="accent1"/>
            </a:solidFill>
          </a:ln>
        </p:spPr>
      </p:pic>
    </p:spTree>
    <p:extLst>
      <p:ext uri="{BB962C8B-B14F-4D97-AF65-F5344CB8AC3E}">
        <p14:creationId xmlns:p14="http://schemas.microsoft.com/office/powerpoint/2010/main" val="312318146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p:txBody>
          <a:bodyPr/>
          <a:lstStyle/>
          <a:p>
            <a:r>
              <a:rPr lang="en-GB" dirty="0"/>
              <a:t>Are Static and Dynamic Complexity enough?</a:t>
            </a:r>
          </a:p>
        </p:txBody>
      </p:sp>
      <p:sp>
        <p:nvSpPr>
          <p:cNvPr id="9" name="Segnaposto testo 2">
            <a:extLst>
              <a:ext uri="{FF2B5EF4-FFF2-40B4-BE49-F238E27FC236}">
                <a16:creationId xmlns:a16="http://schemas.microsoft.com/office/drawing/2014/main" id="{C8FAAD21-C1A3-653F-AE9C-034DDC34D1BE}"/>
              </a:ext>
            </a:extLst>
          </p:cNvPr>
          <p:cNvSpPr txBox="1">
            <a:spLocks/>
          </p:cNvSpPr>
          <p:nvPr/>
        </p:nvSpPr>
        <p:spPr>
          <a:xfrm>
            <a:off x="5445762" y="846933"/>
            <a:ext cx="6583678" cy="295952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r>
              <a:rPr lang="en-US" sz="1500" kern="0" dirty="0"/>
              <a:t>Challenges in digitalizing the physical shop-floor: </a:t>
            </a:r>
          </a:p>
          <a:p>
            <a:pPr lvl="1">
              <a:spcBef>
                <a:spcPts val="600"/>
              </a:spcBef>
            </a:pPr>
            <a:r>
              <a:rPr lang="en-US" sz="1500" b="1" kern="0" dirty="0"/>
              <a:t>Specialized hardware</a:t>
            </a:r>
            <a:r>
              <a:rPr lang="en-US" sz="1500" kern="0" dirty="0"/>
              <a:t> and </a:t>
            </a:r>
            <a:r>
              <a:rPr lang="en-US" sz="1500" b="1" kern="0" dirty="0"/>
              <a:t>software</a:t>
            </a:r>
            <a:r>
              <a:rPr lang="en-US" sz="1500" kern="0" dirty="0"/>
              <a:t> [</a:t>
            </a:r>
            <a:r>
              <a:rPr lang="en-US" sz="1500" kern="0"/>
              <a:t>15];</a:t>
            </a:r>
            <a:endParaRPr lang="en-US" sz="1500" kern="0" dirty="0"/>
          </a:p>
          <a:p>
            <a:pPr lvl="1">
              <a:spcBef>
                <a:spcPts val="600"/>
              </a:spcBef>
            </a:pPr>
            <a:r>
              <a:rPr lang="en-US" sz="1500" b="1" kern="0" dirty="0"/>
              <a:t>Siloed solutions</a:t>
            </a:r>
            <a:r>
              <a:rPr lang="en-US" sz="1500" kern="0" dirty="0"/>
              <a:t> and lack of </a:t>
            </a:r>
            <a:r>
              <a:rPr lang="en-US" sz="1500" kern="0" dirty="0">
                <a:highlight>
                  <a:srgbClr val="FFFFFF"/>
                </a:highlight>
              </a:rPr>
              <a:t>uniformity </a:t>
            </a:r>
            <a:r>
              <a:rPr lang="en-US" sz="1500" kern="0" dirty="0"/>
              <a:t>[15];</a:t>
            </a:r>
          </a:p>
          <a:p>
            <a:pPr lvl="1">
              <a:spcBef>
                <a:spcPts val="600"/>
              </a:spcBef>
            </a:pPr>
            <a:r>
              <a:rPr lang="en-US" sz="1500" kern="0" dirty="0"/>
              <a:t>Lack of adaptivity, collaboration and scalability [15];</a:t>
            </a:r>
          </a:p>
          <a:p>
            <a:pPr lvl="2">
              <a:spcBef>
                <a:spcPts val="600"/>
              </a:spcBef>
              <a:buFontTx/>
              <a:buChar char="–"/>
            </a:pPr>
            <a:r>
              <a:rPr lang="en-US" sz="1500" kern="0" dirty="0"/>
              <a:t>Difficulties in </a:t>
            </a:r>
            <a:r>
              <a:rPr lang="en-US" sz="1500" b="1" kern="0" dirty="0"/>
              <a:t>integrating new products into the mix</a:t>
            </a:r>
            <a:r>
              <a:rPr lang="en-US" sz="1500" kern="0" dirty="0"/>
              <a:t>;</a:t>
            </a:r>
          </a:p>
          <a:p>
            <a:pPr lvl="2">
              <a:spcBef>
                <a:spcPts val="600"/>
              </a:spcBef>
              <a:buFontTx/>
              <a:buChar char="–"/>
            </a:pPr>
            <a:r>
              <a:rPr lang="en-US" sz="1500" kern="0" dirty="0"/>
              <a:t>Difficulties in </a:t>
            </a:r>
            <a:r>
              <a:rPr lang="en-US" sz="1500" b="1" kern="0" dirty="0"/>
              <a:t>integrating new production equipment </a:t>
            </a:r>
            <a:r>
              <a:rPr lang="en-US" sz="1500" kern="0" dirty="0"/>
              <a:t>into existing ecosystems;</a:t>
            </a:r>
          </a:p>
          <a:p>
            <a:pPr lvl="2">
              <a:spcBef>
                <a:spcPts val="600"/>
              </a:spcBef>
              <a:buFontTx/>
              <a:buChar char="–"/>
            </a:pPr>
            <a:r>
              <a:rPr lang="en-US" sz="1500" kern="0" dirty="0"/>
              <a:t>Difficulties in </a:t>
            </a:r>
            <a:r>
              <a:rPr lang="en-US" sz="1500" b="1" i="1" kern="0" dirty="0"/>
              <a:t>kaizen </a:t>
            </a:r>
            <a:r>
              <a:rPr lang="en-US" sz="1500" b="1" kern="0" dirty="0"/>
              <a:t>activities</a:t>
            </a:r>
            <a:r>
              <a:rPr lang="en-US" sz="1500" kern="0" dirty="0"/>
              <a:t> (i.e., continuous improvement) of operations;</a:t>
            </a:r>
          </a:p>
        </p:txBody>
      </p:sp>
      <p:grpSp>
        <p:nvGrpSpPr>
          <p:cNvPr id="6" name="Gruppo 5">
            <a:extLst>
              <a:ext uri="{FF2B5EF4-FFF2-40B4-BE49-F238E27FC236}">
                <a16:creationId xmlns:a16="http://schemas.microsoft.com/office/drawing/2014/main" id="{B14B6C5B-15C0-3853-1B54-496C43EB6D43}"/>
              </a:ext>
            </a:extLst>
          </p:cNvPr>
          <p:cNvGrpSpPr>
            <a:grpSpLocks noChangeAspect="1"/>
          </p:cNvGrpSpPr>
          <p:nvPr/>
        </p:nvGrpSpPr>
        <p:grpSpPr>
          <a:xfrm>
            <a:off x="307753" y="1185916"/>
            <a:ext cx="5138008" cy="4486167"/>
            <a:chOff x="297592" y="1230397"/>
            <a:chExt cx="5475301" cy="4780669"/>
          </a:xfrm>
        </p:grpSpPr>
        <p:pic>
          <p:nvPicPr>
            <p:cNvPr id="10" name="Immagine 9">
              <a:extLst>
                <a:ext uri="{FF2B5EF4-FFF2-40B4-BE49-F238E27FC236}">
                  <a16:creationId xmlns:a16="http://schemas.microsoft.com/office/drawing/2014/main" id="{B73F8A0D-BE4A-EBD3-E2AD-4ED43A7B8FD7}"/>
                </a:ext>
              </a:extLst>
            </p:cNvPr>
            <p:cNvPicPr>
              <a:picLocks noChangeAspect="1"/>
            </p:cNvPicPr>
            <p:nvPr/>
          </p:nvPicPr>
          <p:blipFill rotWithShape="1">
            <a:blip r:embed="rId3">
              <a:extLst>
                <a:ext uri="{28A0092B-C50C-407E-A947-70E740481C1C}">
                  <a14:useLocalDpi xmlns:a14="http://schemas.microsoft.com/office/drawing/2010/main" val="0"/>
                </a:ext>
              </a:extLst>
            </a:blip>
            <a:srcRect l="33188" r="37979" b="92939"/>
            <a:stretch/>
          </p:blipFill>
          <p:spPr>
            <a:xfrm>
              <a:off x="1238644" y="1230397"/>
              <a:ext cx="3593198" cy="343445"/>
            </a:xfrm>
            <a:prstGeom prst="rect">
              <a:avLst/>
            </a:prstGeom>
          </p:spPr>
        </p:pic>
        <p:pic>
          <p:nvPicPr>
            <p:cNvPr id="5" name="Immagine 4">
              <a:extLst>
                <a:ext uri="{FF2B5EF4-FFF2-40B4-BE49-F238E27FC236}">
                  <a16:creationId xmlns:a16="http://schemas.microsoft.com/office/drawing/2014/main" id="{690E8B8D-9464-347B-4F69-6894E344DD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592" y="1653738"/>
              <a:ext cx="5475301" cy="4357328"/>
            </a:xfrm>
            <a:prstGeom prst="rect">
              <a:avLst/>
            </a:prstGeom>
          </p:spPr>
        </p:pic>
      </p:grpSp>
      <p:sp>
        <p:nvSpPr>
          <p:cNvPr id="7" name="CasellaDiTesto 6">
            <a:extLst>
              <a:ext uri="{FF2B5EF4-FFF2-40B4-BE49-F238E27FC236}">
                <a16:creationId xmlns:a16="http://schemas.microsoft.com/office/drawing/2014/main" id="{27148E10-1A34-A6AD-F10B-3E511514D544}"/>
              </a:ext>
            </a:extLst>
          </p:cNvPr>
          <p:cNvSpPr txBox="1"/>
          <p:nvPr/>
        </p:nvSpPr>
        <p:spPr>
          <a:xfrm>
            <a:off x="539526" y="6056865"/>
            <a:ext cx="467446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spcBef>
                <a:spcPts val="600"/>
              </a:spcBef>
            </a:pPr>
            <a:r>
              <a:rPr lang="en-US" sz="900" kern="1200" dirty="0">
                <a:solidFill>
                  <a:srgbClr val="535353"/>
                </a:solidFill>
                <a:highlight>
                  <a:srgbClr val="FFFFFF"/>
                </a:highlight>
                <a:cs typeface="Arial"/>
              </a:rPr>
              <a:t>[15] Hazra A. et al., A Comprehensive Survey on Interoperability for </a:t>
            </a:r>
            <a:r>
              <a:rPr lang="en-US" sz="900" kern="1200" dirty="0" err="1">
                <a:solidFill>
                  <a:srgbClr val="535353"/>
                </a:solidFill>
                <a:highlight>
                  <a:srgbClr val="FFFFFF"/>
                </a:highlight>
                <a:cs typeface="Arial"/>
              </a:rPr>
              <a:t>IIoT</a:t>
            </a:r>
            <a:r>
              <a:rPr lang="en-US" sz="900" kern="1200" dirty="0">
                <a:solidFill>
                  <a:srgbClr val="535353"/>
                </a:solidFill>
                <a:highlight>
                  <a:srgbClr val="FFFFFF"/>
                </a:highlight>
                <a:cs typeface="Arial"/>
              </a:rPr>
              <a:t>: Taxonomy, Standards, and Future Directions (2021)</a:t>
            </a:r>
          </a:p>
        </p:txBody>
      </p:sp>
      <p:grpSp>
        <p:nvGrpSpPr>
          <p:cNvPr id="3" name="Gruppo 2">
            <a:extLst>
              <a:ext uri="{FF2B5EF4-FFF2-40B4-BE49-F238E27FC236}">
                <a16:creationId xmlns:a16="http://schemas.microsoft.com/office/drawing/2014/main" id="{D78BDB05-A773-CD9E-64F4-15CA9B80E8A1}"/>
              </a:ext>
            </a:extLst>
          </p:cNvPr>
          <p:cNvGrpSpPr>
            <a:grpSpLocks noChangeAspect="1"/>
          </p:cNvGrpSpPr>
          <p:nvPr/>
        </p:nvGrpSpPr>
        <p:grpSpPr>
          <a:xfrm>
            <a:off x="307752" y="1182678"/>
            <a:ext cx="5138008" cy="4492644"/>
            <a:chOff x="297592" y="1230397"/>
            <a:chExt cx="5467400" cy="4780669"/>
          </a:xfrm>
        </p:grpSpPr>
        <p:pic>
          <p:nvPicPr>
            <p:cNvPr id="4" name="Immagine 3">
              <a:extLst>
                <a:ext uri="{FF2B5EF4-FFF2-40B4-BE49-F238E27FC236}">
                  <a16:creationId xmlns:a16="http://schemas.microsoft.com/office/drawing/2014/main" id="{8C49F6A2-9FDE-C38E-D94D-AD0BD9AD64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592" y="1653738"/>
              <a:ext cx="5467400" cy="4357328"/>
            </a:xfrm>
            <a:prstGeom prst="rect">
              <a:avLst/>
            </a:prstGeom>
          </p:spPr>
        </p:pic>
        <p:pic>
          <p:nvPicPr>
            <p:cNvPr id="8" name="Immagine 7">
              <a:extLst>
                <a:ext uri="{FF2B5EF4-FFF2-40B4-BE49-F238E27FC236}">
                  <a16:creationId xmlns:a16="http://schemas.microsoft.com/office/drawing/2014/main" id="{EC628DC7-CBFF-AE26-2C23-3149FDB81F38}"/>
                </a:ext>
              </a:extLst>
            </p:cNvPr>
            <p:cNvPicPr>
              <a:picLocks noChangeAspect="1"/>
            </p:cNvPicPr>
            <p:nvPr/>
          </p:nvPicPr>
          <p:blipFill rotWithShape="1">
            <a:blip r:embed="rId3">
              <a:extLst>
                <a:ext uri="{28A0092B-C50C-407E-A947-70E740481C1C}">
                  <a14:useLocalDpi xmlns:a14="http://schemas.microsoft.com/office/drawing/2010/main" val="0"/>
                </a:ext>
              </a:extLst>
            </a:blip>
            <a:srcRect l="33188" r="37979" b="92939"/>
            <a:stretch/>
          </p:blipFill>
          <p:spPr>
            <a:xfrm>
              <a:off x="1238644" y="1230397"/>
              <a:ext cx="3593198" cy="343445"/>
            </a:xfrm>
            <a:prstGeom prst="rect">
              <a:avLst/>
            </a:prstGeom>
          </p:spPr>
        </p:pic>
      </p:grpSp>
      <p:sp>
        <p:nvSpPr>
          <p:cNvPr id="11" name="Segnaposto testo 2">
            <a:extLst>
              <a:ext uri="{FF2B5EF4-FFF2-40B4-BE49-F238E27FC236}">
                <a16:creationId xmlns:a16="http://schemas.microsoft.com/office/drawing/2014/main" id="{5991709A-75E9-0513-FF8E-D36AA076251E}"/>
              </a:ext>
            </a:extLst>
          </p:cNvPr>
          <p:cNvSpPr txBox="1">
            <a:spLocks/>
          </p:cNvSpPr>
          <p:nvPr/>
        </p:nvSpPr>
        <p:spPr>
          <a:xfrm>
            <a:off x="5445760" y="3814437"/>
            <a:ext cx="6583678" cy="940746"/>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US" sz="1500" kern="0" dirty="0"/>
              <a:t>Actual state: </a:t>
            </a:r>
            <a:r>
              <a:rPr lang="en-US" sz="1500" b="1" kern="0" dirty="0"/>
              <a:t>Low </a:t>
            </a:r>
            <a:r>
              <a:rPr lang="en-US" sz="1500" b="1" i="1" kern="0" dirty="0"/>
              <a:t>abstraction</a:t>
            </a:r>
            <a:r>
              <a:rPr lang="en-US" sz="1500" kern="0" dirty="0"/>
              <a:t> and </a:t>
            </a:r>
            <a:r>
              <a:rPr lang="en-US" sz="1500" b="1" i="1" kern="0" dirty="0"/>
              <a:t>representiveness</a:t>
            </a:r>
            <a:r>
              <a:rPr lang="en-US" sz="1500" kern="0" dirty="0"/>
              <a:t>: </a:t>
            </a:r>
          </a:p>
          <a:p>
            <a:pPr lvl="1"/>
            <a:r>
              <a:rPr lang="en-US" sz="1500" b="1" kern="0" dirty="0"/>
              <a:t>Direct access of applications to physical complexity</a:t>
            </a:r>
            <a:r>
              <a:rPr lang="en-US" sz="1500" kern="0" dirty="0"/>
              <a:t> in terms of its </a:t>
            </a:r>
            <a:r>
              <a:rPr lang="en-US" sz="1500" i="1" kern="0" dirty="0"/>
              <a:t>static</a:t>
            </a:r>
            <a:r>
              <a:rPr lang="en-US" sz="1500" kern="0" dirty="0"/>
              <a:t> and </a:t>
            </a:r>
            <a:r>
              <a:rPr lang="en-US" sz="1500" i="1" kern="0" dirty="0"/>
              <a:t>dynamic</a:t>
            </a:r>
            <a:r>
              <a:rPr lang="en-US" sz="1500" kern="0" dirty="0"/>
              <a:t> nature</a:t>
            </a:r>
          </a:p>
        </p:txBody>
      </p:sp>
      <p:sp>
        <p:nvSpPr>
          <p:cNvPr id="12" name="Segnaposto testo 2">
            <a:extLst>
              <a:ext uri="{FF2B5EF4-FFF2-40B4-BE49-F238E27FC236}">
                <a16:creationId xmlns:a16="http://schemas.microsoft.com/office/drawing/2014/main" id="{CE28083A-C692-4CC7-263D-6B76E8C95D20}"/>
              </a:ext>
            </a:extLst>
          </p:cNvPr>
          <p:cNvSpPr txBox="1">
            <a:spLocks/>
          </p:cNvSpPr>
          <p:nvPr/>
        </p:nvSpPr>
        <p:spPr>
          <a:xfrm>
            <a:off x="5445760" y="4755183"/>
            <a:ext cx="6583678" cy="1368643"/>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1200"/>
              </a:spcBef>
            </a:pPr>
            <a:r>
              <a:rPr lang="en-US" sz="1500" kern="0" dirty="0"/>
              <a:t>Results: </a:t>
            </a:r>
          </a:p>
          <a:p>
            <a:pPr lvl="1"/>
            <a:r>
              <a:rPr lang="en-US" sz="1500" kern="0" dirty="0"/>
              <a:t>High costs for </a:t>
            </a:r>
            <a:r>
              <a:rPr lang="en-US" sz="1500" i="1" kern="0" dirty="0"/>
              <a:t>integration</a:t>
            </a:r>
            <a:r>
              <a:rPr lang="en-US" sz="1500" kern="0" dirty="0"/>
              <a:t> and </a:t>
            </a:r>
            <a:r>
              <a:rPr lang="en-US" sz="1500" i="1" kern="0" dirty="0"/>
              <a:t>maintenance</a:t>
            </a:r>
          </a:p>
          <a:p>
            <a:pPr lvl="1"/>
            <a:r>
              <a:rPr lang="en-US" sz="1500" i="1" kern="0" dirty="0"/>
              <a:t>Low degree of scalability</a:t>
            </a:r>
            <a:r>
              <a:rPr lang="en-US" sz="1500" kern="0" dirty="0"/>
              <a:t> and </a:t>
            </a:r>
            <a:r>
              <a:rPr lang="en-US" sz="1500" i="1" kern="0" dirty="0"/>
              <a:t>personalization</a:t>
            </a:r>
            <a:r>
              <a:rPr lang="en-US" sz="1500" kern="0" dirty="0"/>
              <a:t> of the system</a:t>
            </a:r>
          </a:p>
          <a:p>
            <a:pPr lvl="1"/>
            <a:r>
              <a:rPr lang="en-US" sz="1500" b="1" kern="0" dirty="0"/>
              <a:t>Lost opportunities </a:t>
            </a:r>
            <a:r>
              <a:rPr lang="en-US" sz="1500" kern="0" dirty="0"/>
              <a:t>in terms of production management, and representation, optimization.</a:t>
            </a:r>
          </a:p>
        </p:txBody>
      </p:sp>
    </p:spTree>
    <p:extLst>
      <p:ext uri="{BB962C8B-B14F-4D97-AF65-F5344CB8AC3E}">
        <p14:creationId xmlns:p14="http://schemas.microsoft.com/office/powerpoint/2010/main" val="2485505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xit" presetSubtype="10" fill="hold" nodeType="clickEffect">
                                  <p:stCondLst>
                                    <p:cond delay="0"/>
                                  </p:stCondLst>
                                  <p:childTnLst>
                                    <p:animEffect transition="out" filter="randombar(horizontal)">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4" presetClass="entr" presetSubtype="1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par>
                          <p:cTn id="15" fill="hold">
                            <p:stCondLst>
                              <p:cond delay="500"/>
                            </p:stCondLst>
                            <p:childTnLst>
                              <p:par>
                                <p:cTn id="16" presetID="2" presetClass="entr" presetSubtype="2" fill="hold" grpId="0"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1+#ppt_w/2"/>
                                          </p:val>
                                        </p:tav>
                                        <p:tav tm="100000">
                                          <p:val>
                                            <p:strVal val="#ppt_x"/>
                                          </p:val>
                                        </p:tav>
                                      </p:tavLst>
                                    </p:anim>
                                    <p:anim calcmode="lin" valueType="num">
                                      <p:cBhvr additive="base">
                                        <p:cTn id="25"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D363A0-2FC8-DB36-9A1E-5EF068976789}"/>
              </a:ext>
            </a:extLst>
          </p:cNvPr>
          <p:cNvSpPr>
            <a:spLocks noGrp="1"/>
          </p:cNvSpPr>
          <p:nvPr>
            <p:ph type="title"/>
          </p:nvPr>
        </p:nvSpPr>
        <p:spPr>
          <a:xfrm>
            <a:off x="1016000" y="0"/>
            <a:ext cx="11176000" cy="650400"/>
          </a:xfrm>
        </p:spPr>
        <p:txBody>
          <a:bodyPr/>
          <a:lstStyle/>
          <a:p>
            <a:r>
              <a:rPr lang="en-US" dirty="0"/>
              <a:t>Digital Complexity in the Industrial Domain</a:t>
            </a:r>
          </a:p>
        </p:txBody>
      </p:sp>
      <p:sp>
        <p:nvSpPr>
          <p:cNvPr id="3" name="Segnaposto testo 2">
            <a:extLst>
              <a:ext uri="{FF2B5EF4-FFF2-40B4-BE49-F238E27FC236}">
                <a16:creationId xmlns:a16="http://schemas.microsoft.com/office/drawing/2014/main" id="{B7148A40-A9B4-C801-520D-4340DEFDF483}"/>
              </a:ext>
            </a:extLst>
          </p:cNvPr>
          <p:cNvSpPr txBox="1">
            <a:spLocks/>
          </p:cNvSpPr>
          <p:nvPr/>
        </p:nvSpPr>
        <p:spPr>
          <a:xfrm>
            <a:off x="243101" y="879676"/>
            <a:ext cx="6614899" cy="5578997"/>
          </a:xfrm>
          <a:prstGeom prst="rect">
            <a:avLst/>
          </a:prstGeom>
          <a:ln w="254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43799" tIns="243799" rIns="243799" bIns="243799" numCol="1" anchor="ctr">
            <a:noAutofit/>
          </a:bodyPr>
          <a:lstStyle>
            <a:lvl1pPr marL="479913" marR="0" indent="-406888"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1pPr>
            <a:lvl2pPr marL="7692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2pPr>
            <a:lvl3pPr marL="9978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3pPr>
            <a:lvl4pPr marL="12264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4pPr>
            <a:lvl5pPr marL="1455016" marR="0" indent="-461241" algn="l" defTabSz="1219200" rtl="0" eaLnBrk="1" latinLnBrk="0" hangingPunct="1">
              <a:lnSpc>
                <a:spcPct val="115000"/>
              </a:lnSpc>
              <a:spcBef>
                <a:spcPts val="0"/>
              </a:spcBef>
              <a:spcAft>
                <a:spcPts val="0"/>
              </a:spcAft>
              <a:buClr>
                <a:schemeClr val="accent1"/>
              </a:buClr>
              <a:buSzPct val="1000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5pPr>
            <a:lvl6pPr marL="16836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6pPr>
            <a:lvl7pPr marL="19122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7pPr>
            <a:lvl8pPr marL="21408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8pPr>
            <a:lvl9pPr marL="2369416" marR="0" indent="-461241" algn="l" defTabSz="1219200" rtl="0" eaLnBrk="1" latinLnBrk="0" hangingPunct="1">
              <a:lnSpc>
                <a:spcPct val="115000"/>
              </a:lnSpc>
              <a:spcBef>
                <a:spcPts val="0"/>
              </a:spcBef>
              <a:spcAft>
                <a:spcPts val="0"/>
              </a:spcAft>
              <a:buClr>
                <a:schemeClr val="accent1"/>
              </a:buClr>
              <a:buSzPts val="3400"/>
              <a:buFont typeface="Helvetica"/>
              <a:buChar char="■"/>
              <a:tabLst/>
              <a:defRPr sz="1700" b="0" i="0" u="none" strike="noStrike" cap="none" spc="0" baseline="0">
                <a:solidFill>
                  <a:schemeClr val="accent1"/>
                </a:solidFill>
                <a:uFillTx/>
                <a:latin typeface="Helvetica Neue"/>
                <a:ea typeface="Helvetica Neue"/>
                <a:cs typeface="Helvetica Neue"/>
                <a:sym typeface="Helvetica Neue"/>
              </a:defRPr>
            </a:lvl9pPr>
          </a:lstStyle>
          <a:p>
            <a:pPr>
              <a:spcBef>
                <a:spcPts val="600"/>
              </a:spcBef>
            </a:pPr>
            <a:r>
              <a:rPr lang="en-US" sz="1600" kern="0" dirty="0"/>
              <a:t>Digital instruments are expected to bring benefits in managing static and dynamic complexity but </a:t>
            </a:r>
            <a:r>
              <a:rPr lang="en-US" sz="1600" i="1" kern="0" dirty="0"/>
              <a:t>at the cost of a new type of complexity</a:t>
            </a:r>
            <a:r>
              <a:rPr lang="en-US" sz="1600" kern="0" dirty="0"/>
              <a:t>: </a:t>
            </a:r>
            <a:r>
              <a:rPr lang="en-US" sz="1600" b="1" kern="0" dirty="0"/>
              <a:t>Digital Complexity.</a:t>
            </a:r>
            <a:endParaRPr lang="en-US" sz="1600" kern="0" dirty="0">
              <a:solidFill>
                <a:schemeClr val="accent1"/>
              </a:solidFill>
              <a:latin typeface="Helvetica Neue"/>
              <a:sym typeface="Helvetica Neue"/>
            </a:endParaRPr>
          </a:p>
          <a:p>
            <a:pPr>
              <a:spcBef>
                <a:spcPts val="600"/>
              </a:spcBef>
            </a:pPr>
            <a:r>
              <a:rPr lang="en-US" sz="1600" kern="0" dirty="0">
                <a:solidFill>
                  <a:schemeClr val="accent1"/>
                </a:solidFill>
                <a:latin typeface="Helvetica Neue"/>
                <a:sym typeface="Helvetica Neue"/>
              </a:rPr>
              <a:t>Digital Complexity deals with </a:t>
            </a:r>
            <a:r>
              <a:rPr lang="en-US" sz="1600" b="1" kern="0" dirty="0">
                <a:solidFill>
                  <a:schemeClr val="accent1"/>
                </a:solidFill>
                <a:latin typeface="Helvetica Neue"/>
                <a:sym typeface="Helvetica Neue"/>
              </a:rPr>
              <a:t>challenges</a:t>
            </a:r>
            <a:r>
              <a:rPr lang="en-US" sz="1600" kern="0" dirty="0">
                <a:solidFill>
                  <a:schemeClr val="accent1"/>
                </a:solidFill>
                <a:latin typeface="Helvetica Neue"/>
                <a:sym typeface="Helvetica Neue"/>
              </a:rPr>
              <a:t> in transposing the physical domain into the digital one:</a:t>
            </a:r>
            <a:endParaRPr lang="en-US" sz="1600" b="1" i="1" kern="0" dirty="0"/>
          </a:p>
          <a:p>
            <a:pPr lvl="1">
              <a:spcBef>
                <a:spcPts val="600"/>
              </a:spcBef>
            </a:pPr>
            <a:r>
              <a:rPr lang="en-US" sz="1600" b="1" i="1" kern="0" dirty="0"/>
              <a:t>Abstracting</a:t>
            </a:r>
            <a:r>
              <a:rPr lang="en-US" sz="1600" kern="0" dirty="0"/>
              <a:t> and </a:t>
            </a:r>
            <a:r>
              <a:rPr lang="en-US" sz="1600" b="1" i="1" kern="0" dirty="0"/>
              <a:t>decoupling</a:t>
            </a:r>
            <a:r>
              <a:rPr lang="en-US" sz="1600" kern="0" dirty="0"/>
              <a:t> heterogeneous physical entities;</a:t>
            </a:r>
          </a:p>
          <a:p>
            <a:pPr lvl="1">
              <a:spcBef>
                <a:spcPts val="600"/>
              </a:spcBef>
            </a:pPr>
            <a:r>
              <a:rPr lang="en-US" sz="1600" kern="0" dirty="0"/>
              <a:t>Promoting their </a:t>
            </a:r>
            <a:r>
              <a:rPr lang="en-US" sz="1600" b="1" i="1" kern="0" dirty="0"/>
              <a:t>integration </a:t>
            </a:r>
            <a:r>
              <a:rPr lang="en-US" sz="1600" kern="0" dirty="0"/>
              <a:t>with</a:t>
            </a:r>
            <a:r>
              <a:rPr lang="en-US" sz="1600" b="1" i="1" kern="0" dirty="0"/>
              <a:t> </a:t>
            </a:r>
            <a:r>
              <a:rPr lang="en-US" sz="1600" kern="0" dirty="0"/>
              <a:t>respect the </a:t>
            </a:r>
            <a:r>
              <a:rPr lang="en-US" sz="1600" i="1" kern="0" dirty="0"/>
              <a:t>needs of each scenario</a:t>
            </a:r>
            <a:r>
              <a:rPr lang="en-US" sz="1600" kern="0" dirty="0"/>
              <a:t>; </a:t>
            </a:r>
          </a:p>
          <a:p>
            <a:pPr lvl="1">
              <a:spcBef>
                <a:spcPts val="600"/>
              </a:spcBef>
            </a:pPr>
            <a:r>
              <a:rPr lang="en-US" sz="1600" kern="0" dirty="0"/>
              <a:t>Promoting IoT</a:t>
            </a:r>
            <a:r>
              <a:rPr lang="en-US" sz="1600" b="1" i="1" kern="0" dirty="0"/>
              <a:t> scalability</a:t>
            </a:r>
            <a:r>
              <a:rPr lang="en-US" sz="1600" kern="0" dirty="0"/>
              <a:t>, </a:t>
            </a:r>
            <a:r>
              <a:rPr lang="en-US" sz="1600" b="1" i="1" kern="0" dirty="0"/>
              <a:t>collaboration</a:t>
            </a:r>
            <a:r>
              <a:rPr lang="en-US" sz="1600" kern="0" dirty="0"/>
              <a:t> and </a:t>
            </a:r>
            <a:r>
              <a:rPr lang="en-US" sz="1600" b="1" i="1" kern="0" dirty="0"/>
              <a:t>adaptivity</a:t>
            </a:r>
            <a:r>
              <a:rPr lang="en-US" sz="1600" kern="0" dirty="0"/>
              <a:t> across heterogeneous equipment;</a:t>
            </a:r>
          </a:p>
          <a:p>
            <a:pPr lvl="1">
              <a:spcBef>
                <a:spcPts val="600"/>
              </a:spcBef>
            </a:pPr>
            <a:r>
              <a:rPr lang="en-US" sz="1600" b="1" i="1" kern="0" dirty="0"/>
              <a:t>Reflecting the physical world complexity</a:t>
            </a:r>
            <a:r>
              <a:rPr lang="en-US" sz="1600" kern="0" dirty="0"/>
              <a:t>, i.e., the complex aspects of the physical domain that need digital representation;</a:t>
            </a:r>
          </a:p>
          <a:p>
            <a:pPr lvl="1">
              <a:spcBef>
                <a:spcPts val="600"/>
              </a:spcBef>
            </a:pPr>
            <a:r>
              <a:rPr lang="en-US" sz="1600" b="1" i="1" kern="0" dirty="0"/>
              <a:t>Simplifying interactions with applications</a:t>
            </a:r>
            <a:r>
              <a:rPr lang="en-US" sz="1600" kern="0" dirty="0"/>
              <a:t>;</a:t>
            </a:r>
          </a:p>
          <a:p>
            <a:pPr lvl="1">
              <a:spcBef>
                <a:spcPts val="600"/>
              </a:spcBef>
            </a:pPr>
            <a:r>
              <a:rPr lang="en-US" sz="1600" kern="0" dirty="0"/>
              <a:t>Introducing </a:t>
            </a:r>
            <a:r>
              <a:rPr lang="en-US" sz="1600" b="1" i="1" kern="0" dirty="0"/>
              <a:t>intelligence functionalities</a:t>
            </a:r>
            <a:r>
              <a:rPr lang="en-US" sz="1600" kern="0" dirty="0"/>
              <a:t>.</a:t>
            </a:r>
          </a:p>
        </p:txBody>
      </p:sp>
      <p:pic>
        <p:nvPicPr>
          <p:cNvPr id="9" name="Immagine 8">
            <a:extLst>
              <a:ext uri="{FF2B5EF4-FFF2-40B4-BE49-F238E27FC236}">
                <a16:creationId xmlns:a16="http://schemas.microsoft.com/office/drawing/2014/main" id="{B4BD2138-7EB9-2FD7-A590-B0989C1F2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358474"/>
            <a:ext cx="4919068" cy="4141052"/>
          </a:xfrm>
          <a:prstGeom prst="rect">
            <a:avLst/>
          </a:prstGeom>
          <a:ln w="9525">
            <a:solidFill>
              <a:schemeClr val="accent1"/>
            </a:solidFill>
          </a:ln>
        </p:spPr>
      </p:pic>
    </p:spTree>
    <p:extLst>
      <p:ext uri="{BB962C8B-B14F-4D97-AF65-F5344CB8AC3E}">
        <p14:creationId xmlns:p14="http://schemas.microsoft.com/office/powerpoint/2010/main" val="1550379296"/>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IMING" val="|10.1"/>
</p:tagLst>
</file>

<file path=ppt/theme/theme1.xml><?xml version="1.0" encoding="utf-8"?>
<a:theme xmlns:a="http://schemas.openxmlformats.org/drawingml/2006/main" name="Personalizza struttura">
  <a:themeElements>
    <a:clrScheme name="UniMORE - Generic">
      <a:dk1>
        <a:srgbClr val="997F82"/>
      </a:dk1>
      <a:lt1>
        <a:srgbClr val="1A9988"/>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zione standard7" id="{06660892-45FF-4BAD-AAEC-52CBBCA94CC6}" vid="{4E76F33C-6276-4553-85FB-61F7DC3D3E30}"/>
    </a:ext>
  </a:extLst>
</a:theme>
</file>

<file path=ppt/theme/theme2.xml><?xml version="1.0" encoding="utf-8"?>
<a:theme xmlns:a="http://schemas.openxmlformats.org/drawingml/2006/main" name="Streamline">
  <a:themeElements>
    <a:clrScheme name="UniMORE - Generic">
      <a:dk1>
        <a:srgbClr val="997F82"/>
      </a:dk1>
      <a:lt1>
        <a:srgbClr val="1A9988"/>
      </a:lt1>
      <a:dk2>
        <a:srgbClr val="A7A7A7"/>
      </a:dk2>
      <a:lt2>
        <a:srgbClr val="535353"/>
      </a:lt2>
      <a:accent1>
        <a:srgbClr val="595959"/>
      </a:accent1>
      <a:accent2>
        <a:srgbClr val="6AA4C8"/>
      </a:accent2>
      <a:accent3>
        <a:srgbClr val="EB5600"/>
      </a:accent3>
      <a:accent4>
        <a:srgbClr val="A2FFE8"/>
      </a:accent4>
      <a:accent5>
        <a:srgbClr val="1C3678"/>
      </a:accent5>
      <a:accent6>
        <a:srgbClr val="FFB8A2"/>
      </a:accent6>
      <a:hlink>
        <a:srgbClr val="0000FF"/>
      </a:hlink>
      <a:folHlink>
        <a:srgbClr val="FF00FF"/>
      </a:folHlink>
    </a:clrScheme>
    <a:fontScheme name="Streamline">
      <a:majorFont>
        <a:latin typeface="Helvetica"/>
        <a:ea typeface="Helvetica"/>
        <a:cs typeface="Helvetica"/>
      </a:majorFont>
      <a:minorFont>
        <a:latin typeface="Arial"/>
        <a:ea typeface="Arial"/>
        <a:cs typeface="Arial"/>
      </a:minorFont>
    </a:fontScheme>
    <a:fmtScheme name="Streamlin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101600" dist="508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635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1A998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outerShdw blurRad="101600" dist="508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24384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1A9988"/>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Presentazione standard7" id="{06660892-45FF-4BAD-AAEC-52CBBCA94CC6}" vid="{2D934A23-5744-498B-A5CF-AAE689902991}"/>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Matteo Martinelli - Generic 2024</Template>
  <TotalTime>0</TotalTime>
  <Words>5513</Words>
  <Application>Microsoft Office PowerPoint</Application>
  <PresentationFormat>Widescreen</PresentationFormat>
  <Paragraphs>587</Paragraphs>
  <Slides>41</Slides>
  <Notes>40</Notes>
  <HiddenSlides>4</HiddenSlides>
  <MMClips>0</MMClips>
  <ScaleCrop>false</ScaleCrop>
  <HeadingPairs>
    <vt:vector size="8" baseType="variant">
      <vt:variant>
        <vt:lpstr>Caratteri utilizzati</vt:lpstr>
      </vt:variant>
      <vt:variant>
        <vt:i4>11</vt:i4>
      </vt:variant>
      <vt:variant>
        <vt:lpstr>Tema</vt:lpstr>
      </vt:variant>
      <vt:variant>
        <vt:i4>2</vt:i4>
      </vt:variant>
      <vt:variant>
        <vt:lpstr>Server OLE incorporati</vt:lpstr>
      </vt:variant>
      <vt:variant>
        <vt:i4>1</vt:i4>
      </vt:variant>
      <vt:variant>
        <vt:lpstr>Titoli diapositive</vt:lpstr>
      </vt:variant>
      <vt:variant>
        <vt:i4>41</vt:i4>
      </vt:variant>
    </vt:vector>
  </HeadingPairs>
  <TitlesOfParts>
    <vt:vector size="55" baseType="lpstr">
      <vt:lpstr>Aptos</vt:lpstr>
      <vt:lpstr>Arial</vt:lpstr>
      <vt:lpstr>Arial Unicode MS</vt:lpstr>
      <vt:lpstr>Calibri</vt:lpstr>
      <vt:lpstr>Cambria Math</vt:lpstr>
      <vt:lpstr>Courier New</vt:lpstr>
      <vt:lpstr>ElsevierSans</vt:lpstr>
      <vt:lpstr>Helvetica</vt:lpstr>
      <vt:lpstr>Helvetica Neue</vt:lpstr>
      <vt:lpstr>Source Sans Pro</vt:lpstr>
      <vt:lpstr>Wingdings</vt:lpstr>
      <vt:lpstr>Personalizza struttura</vt:lpstr>
      <vt:lpstr>Streamline</vt:lpstr>
      <vt:lpstr>Acrobat Document</vt:lpstr>
      <vt:lpstr>Smart Digital Twins for Industry 4.0</vt:lpstr>
      <vt:lpstr>Dissertation context</vt:lpstr>
      <vt:lpstr>Industrial Technologies State of the Art</vt:lpstr>
      <vt:lpstr>Industrial Complexity Issues</vt:lpstr>
      <vt:lpstr>Industrial Complexity</vt:lpstr>
      <vt:lpstr>Static Complexity in the Industrial Domain</vt:lpstr>
      <vt:lpstr>Dynamic Complexity in the Industrial Domain</vt:lpstr>
      <vt:lpstr>Are Static and Dynamic Complexity enough?</vt:lpstr>
      <vt:lpstr>Digital Complexity in the Industrial Domain</vt:lpstr>
      <vt:lpstr>Industrial Cyber-Physical Complexity</vt:lpstr>
      <vt:lpstr>Handling Industrial Complexity</vt:lpstr>
      <vt:lpstr>Digital Twins for Cyber-Physical Complexity</vt:lpstr>
      <vt:lpstr>Digital Twins in the Industrial Domain</vt:lpstr>
      <vt:lpstr>Digital Twins in the Industrial Domain</vt:lpstr>
      <vt:lpstr>DTs in Industry: Envisioned Result</vt:lpstr>
      <vt:lpstr>Digital Complexity Index: a Real Case Scenario</vt:lpstr>
      <vt:lpstr>DT &amp; AI Industry: where to put AI?</vt:lpstr>
      <vt:lpstr>AI &amp; DT interaction – Observer AI</vt:lpstr>
      <vt:lpstr>AI &amp; DT interaction – Advisor AI</vt:lpstr>
      <vt:lpstr>AI &amp; DT interaction – Controller AI</vt:lpstr>
      <vt:lpstr>AI &amp; DT interaction – Embedded AI</vt:lpstr>
      <vt:lpstr>Intelligent DT Ecosystem in Industry</vt:lpstr>
      <vt:lpstr>AI &amp; DT interaction – Experimenting Observer AI</vt:lpstr>
      <vt:lpstr>AI &amp; DT interaction – Experimenting Observer AI</vt:lpstr>
      <vt:lpstr>AI &amp; DT interaction – Experimenting Observer AI</vt:lpstr>
      <vt:lpstr>AI &amp; DT interaction – Experimenting Advisor AI</vt:lpstr>
      <vt:lpstr>AI &amp; DT interaction – Experimenting Advisor AI</vt:lpstr>
      <vt:lpstr>AI &amp; DT interaction – Experimenting Advisor AI</vt:lpstr>
      <vt:lpstr>AI &amp; DT interaction – Experimenting Advisor AI</vt:lpstr>
      <vt:lpstr>AI &amp; DT interaction – Experimenting Embedded AI</vt:lpstr>
      <vt:lpstr>AI &amp; DT interaction – Experimenting Embedded AI</vt:lpstr>
      <vt:lpstr>AI &amp; DT interaction – Experimenting Embedded AI</vt:lpstr>
      <vt:lpstr>AI &amp; DT interaction – Experimenting Embedded AI</vt:lpstr>
      <vt:lpstr>Future works</vt:lpstr>
      <vt:lpstr>Presentazione standard di PowerPoint</vt:lpstr>
      <vt:lpstr>Research results: Publications</vt:lpstr>
      <vt:lpstr>References</vt:lpstr>
      <vt:lpstr>Digital Complexity in the Industrial Domain</vt:lpstr>
      <vt:lpstr>Analysis of the state of the Art</vt:lpstr>
      <vt:lpstr>DT vs. Agents: what are the differences? </vt:lpstr>
      <vt:lpstr>AI &amp; DT interaction – Industrial scenario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Digital Twins for Industry 4.0</dc:title>
  <dc:creator>Matteo Martinelli</dc:creator>
  <cp:lastModifiedBy>MATTEO MARTINELLI</cp:lastModifiedBy>
  <cp:revision>117</cp:revision>
  <dcterms:created xsi:type="dcterms:W3CDTF">2024-04-09T09:24:21Z</dcterms:created>
  <dcterms:modified xsi:type="dcterms:W3CDTF">2025-05-31T16:27:31Z</dcterms:modified>
</cp:coreProperties>
</file>